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972" autoAdjust="0"/>
  </p:normalViewPr>
  <p:slideViewPr>
    <p:cSldViewPr>
      <p:cViewPr varScale="1">
        <p:scale>
          <a:sx n="65" d="100"/>
          <a:sy n="65" d="100"/>
        </p:scale>
        <p:origin x="-58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6CF23-D24D-4238-B02A-76AA03FD4A14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11D99-3F0A-4F59-A588-5143E8E9D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11D99-3F0A-4F59-A588-5143E8E9D35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1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9.gif"/><Relationship Id="rId4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5.gif"/><Relationship Id="rId7" Type="http://schemas.openxmlformats.org/officeDocument/2006/relationships/image" Target="../media/image1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6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lest6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522" y="4572008"/>
            <a:ext cx="2414781" cy="22859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62" y="1000108"/>
            <a:ext cx="72152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Имя существительное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3" y="2967335"/>
            <a:ext cx="742955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Повторение и обобщение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изученного материала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5 классе.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006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-214338"/>
            <a:ext cx="2420823" cy="2428892"/>
          </a:xfrm>
          <a:prstGeom prst="rect">
            <a:avLst/>
          </a:prstGeom>
        </p:spPr>
      </p:pic>
      <p:pic>
        <p:nvPicPr>
          <p:cNvPr id="8" name="Рисунок 7" descr="blest12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500042"/>
            <a:ext cx="714380" cy="714380"/>
          </a:xfrm>
          <a:prstGeom prst="rect">
            <a:avLst/>
          </a:prstGeom>
        </p:spPr>
      </p:pic>
      <p:pic>
        <p:nvPicPr>
          <p:cNvPr id="9" name="Рисунок 8" descr="blest12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928670"/>
            <a:ext cx="714380" cy="714380"/>
          </a:xfrm>
          <a:prstGeom prst="rect">
            <a:avLst/>
          </a:prstGeom>
        </p:spPr>
      </p:pic>
      <p:pic>
        <p:nvPicPr>
          <p:cNvPr id="10" name="Рисунок 9" descr="blest12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5572140"/>
            <a:ext cx="714380" cy="714380"/>
          </a:xfrm>
          <a:prstGeom prst="rect">
            <a:avLst/>
          </a:prstGeom>
        </p:spPr>
      </p:pic>
      <p:pic>
        <p:nvPicPr>
          <p:cNvPr id="11" name="Рисунок 10" descr="blest12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3000372"/>
            <a:ext cx="714380" cy="714380"/>
          </a:xfrm>
          <a:prstGeom prst="rect">
            <a:avLst/>
          </a:prstGeom>
        </p:spPr>
      </p:pic>
      <p:pic>
        <p:nvPicPr>
          <p:cNvPr id="12" name="Picture 17" descr="1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6873"/>
            <a:ext cx="1643074" cy="15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1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85728"/>
            <a:ext cx="1643074" cy="15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1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26" y="3000372"/>
            <a:ext cx="1643074" cy="15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1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57166"/>
            <a:ext cx="1643074" cy="15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1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000372"/>
            <a:ext cx="1643074" cy="15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Больная флешка\Новая папка\Новая папка (4)\My Pictures\Фоны1\b0941314c7724e2ebccf7948dda302c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333868"/>
            <a:ext cx="2214578" cy="2214578"/>
          </a:xfrm>
          <a:prstGeom prst="rect">
            <a:avLst/>
          </a:prstGeom>
          <a:noFill/>
        </p:spPr>
      </p:pic>
      <p:pic>
        <p:nvPicPr>
          <p:cNvPr id="1027" name="Picture 3" descr="C:\Больная флешка\Новая папка\Новая папка (4)\My Pictures\Фоны1\backgrounds_10001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5000616"/>
            <a:ext cx="1547820" cy="1857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60648"/>
            <a:ext cx="3240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324005"/>
            <a:ext cx="5112568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>Что в черном ящике?</a:t>
            </a:r>
            <a:endParaRPr lang="ru-RU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17" descr="1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1198614" cy="110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1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214422"/>
            <a:ext cx="1198614" cy="110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1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290"/>
            <a:ext cx="1198614" cy="110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1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643050"/>
            <a:ext cx="1198614" cy="110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1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1198614" cy="110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1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1198614" cy="110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071514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589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484784"/>
            <a:ext cx="8676456" cy="36724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isometricOffAxis1Left"/>
              <a:lightRig rig="glow" dir="t">
                <a:rot lat="0" lon="0" rev="3600000"/>
              </a:lightRig>
            </a:scene3d>
            <a:sp3d extrusionH="57150" prstMaterial="softEdge">
              <a:bevelT w="29210" h="16510" prst="artDeco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(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Жевательная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резинка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)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Рисунок 2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785926"/>
            <a:ext cx="1285852" cy="1285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244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41375"/>
            <a:ext cx="367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Супер-блиц</a:t>
            </a:r>
            <a:endParaRPr lang="ru-RU" sz="5400" b="1" cap="none" spc="0" dirty="0">
              <a:ln/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330032"/>
            <a:ext cx="48965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itchFamily="66" charset="0"/>
              </a:rPr>
              <a:t> </a:t>
            </a:r>
          </a:p>
          <a:p>
            <a:r>
              <a:rPr lang="ru-RU" sz="2400" b="1" dirty="0">
                <a:latin typeface="Comic Sans MS" pitchFamily="66" charset="0"/>
              </a:rPr>
              <a:t>Каждая команда выбирает игрока, и тот за одну минуту отвечает на серию вопросов. </a:t>
            </a:r>
            <a:endParaRPr lang="ru-RU" sz="2400" b="1" dirty="0" smtClean="0">
              <a:latin typeface="Comic Sans MS" pitchFamily="66" charset="0"/>
            </a:endParaRPr>
          </a:p>
          <a:p>
            <a:endParaRPr lang="ru-RU" sz="2400" b="1" dirty="0">
              <a:latin typeface="Comic Sans MS" pitchFamily="66" charset="0"/>
            </a:endParaRPr>
          </a:p>
          <a:p>
            <a:endParaRPr lang="ru-RU" sz="2400" b="1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6" name="Рисунок 5" descr="backgrounds_10003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286256"/>
            <a:ext cx="1964541" cy="2357450"/>
          </a:xfrm>
          <a:prstGeom prst="rect">
            <a:avLst/>
          </a:prstGeom>
        </p:spPr>
      </p:pic>
      <p:pic>
        <p:nvPicPr>
          <p:cNvPr id="7" name="Picture 17" descr="1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5000625"/>
            <a:ext cx="812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backgrounds_10003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459" y="3000372"/>
            <a:ext cx="1964541" cy="2357450"/>
          </a:xfrm>
          <a:prstGeom prst="rect">
            <a:avLst/>
          </a:prstGeom>
        </p:spPr>
      </p:pic>
      <p:pic>
        <p:nvPicPr>
          <p:cNvPr id="9" name="Рисунок 8" descr="backgrounds_10003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4500550"/>
            <a:ext cx="1964541" cy="2357450"/>
          </a:xfrm>
          <a:prstGeom prst="rect">
            <a:avLst/>
          </a:prstGeom>
        </p:spPr>
      </p:pic>
      <p:pic>
        <p:nvPicPr>
          <p:cNvPr id="10" name="Рисунок 9" descr="007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0"/>
            <a:ext cx="1285852" cy="1285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7023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4752528" cy="531805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1.Какой </a:t>
            </a:r>
            <a:r>
              <a:rPr lang="ru-RU" b="1" dirty="0">
                <a:latin typeface="Comic Sans MS" pitchFamily="66" charset="0"/>
              </a:rPr>
              <a:t>мультипликационный герой говорит</a:t>
            </a:r>
            <a:r>
              <a:rPr lang="ru-RU" b="1" dirty="0" smtClean="0">
                <a:latin typeface="Comic Sans MS" pitchFamily="66" charset="0"/>
              </a:rPr>
              <a:t>:“</a:t>
            </a:r>
            <a:r>
              <a:rPr lang="ru-RU" b="1" dirty="0">
                <a:latin typeface="Comic Sans MS" pitchFamily="66" charset="0"/>
              </a:rPr>
              <a:t>Ребята, давайте жить дружно”?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2.У </a:t>
            </a:r>
            <a:r>
              <a:rPr lang="ru-RU" b="1" dirty="0">
                <a:latin typeface="Comic Sans MS" pitchFamily="66" charset="0"/>
              </a:rPr>
              <a:t>кого есть шапка без головы, нога без сапога?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3.На </a:t>
            </a:r>
            <a:r>
              <a:rPr lang="ru-RU" b="1" dirty="0">
                <a:latin typeface="Comic Sans MS" pitchFamily="66" charset="0"/>
              </a:rPr>
              <a:t>сколько частей разделён отрезок, если на нём три точки?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4.Какого </a:t>
            </a:r>
            <a:r>
              <a:rPr lang="ru-RU" b="1" dirty="0">
                <a:latin typeface="Comic Sans MS" pitchFamily="66" charset="0"/>
              </a:rPr>
              <a:t>цвета козлик, живший у бабушки?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5.Сколько </a:t>
            </a:r>
            <a:r>
              <a:rPr lang="ru-RU" b="1" dirty="0">
                <a:latin typeface="Comic Sans MS" pitchFamily="66" charset="0"/>
              </a:rPr>
              <a:t>штук в дюжине?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6.Назовите </a:t>
            </a:r>
            <a:r>
              <a:rPr lang="ru-RU" b="1" dirty="0">
                <a:latin typeface="Comic Sans MS" pitchFamily="66" charset="0"/>
              </a:rPr>
              <a:t>столицу </a:t>
            </a:r>
            <a:r>
              <a:rPr lang="ru-RU" b="1" dirty="0" smtClean="0">
                <a:latin typeface="Comic Sans MS" pitchFamily="66" charset="0"/>
              </a:rPr>
              <a:t>России.</a:t>
            </a:r>
            <a:endParaRPr lang="ru-RU" b="1" dirty="0"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7.Чем </a:t>
            </a:r>
            <a:r>
              <a:rPr lang="ru-RU" b="1" dirty="0">
                <a:latin typeface="Comic Sans MS" pitchFamily="66" charset="0"/>
              </a:rPr>
              <a:t>кончается всё?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8.Кто </a:t>
            </a:r>
            <a:r>
              <a:rPr lang="ru-RU" b="1" dirty="0">
                <a:latin typeface="Comic Sans MS" pitchFamily="66" charset="0"/>
              </a:rPr>
              <a:t>спит головой вниз?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9.Пингвин </a:t>
            </a:r>
            <a:r>
              <a:rPr lang="ru-RU" b="1" dirty="0">
                <a:latin typeface="Comic Sans MS" pitchFamily="66" charset="0"/>
              </a:rPr>
              <a:t>– птица или зверь?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10.Место</a:t>
            </a:r>
            <a:r>
              <a:rPr lang="ru-RU" b="1" dirty="0">
                <a:latin typeface="Comic Sans MS" pitchFamily="66" charset="0"/>
              </a:rPr>
              <a:t>, куда попал думающий индюк?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11.Двуногое </a:t>
            </a:r>
            <a:r>
              <a:rPr lang="ru-RU" b="1" dirty="0">
                <a:latin typeface="Comic Sans MS" pitchFamily="66" charset="0"/>
              </a:rPr>
              <a:t>жилище Бабы </a:t>
            </a:r>
            <a:r>
              <a:rPr lang="ru-RU" b="1" dirty="0" smtClean="0">
                <a:latin typeface="Comic Sans MS" pitchFamily="66" charset="0"/>
              </a:rPr>
              <a:t>Яги.</a:t>
            </a:r>
            <a:endParaRPr lang="ru-RU" b="1" dirty="0"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12.Кто </a:t>
            </a:r>
            <a:r>
              <a:rPr lang="ru-RU" b="1" dirty="0">
                <a:latin typeface="Comic Sans MS" pitchFamily="66" charset="0"/>
              </a:rPr>
              <a:t>придумал </a:t>
            </a:r>
            <a:r>
              <a:rPr lang="ru-RU" b="1" dirty="0" err="1">
                <a:latin typeface="Comic Sans MS" pitchFamily="66" charset="0"/>
              </a:rPr>
              <a:t>Карлсона</a:t>
            </a:r>
            <a:r>
              <a:rPr lang="ru-RU" b="1" dirty="0">
                <a:latin typeface="Comic Sans MS" pitchFamily="66" charset="0"/>
              </a:rPr>
              <a:t>?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13.Кто </a:t>
            </a:r>
            <a:r>
              <a:rPr lang="ru-RU" b="1" dirty="0">
                <a:latin typeface="Comic Sans MS" pitchFamily="66" charset="0"/>
              </a:rPr>
              <a:t>автор книги “Приключения </a:t>
            </a:r>
            <a:r>
              <a:rPr lang="ru-RU" b="1" dirty="0" smtClean="0">
                <a:latin typeface="Comic Sans MS" pitchFamily="66" charset="0"/>
              </a:rPr>
              <a:t>Тома14.Сойера</a:t>
            </a:r>
            <a:r>
              <a:rPr lang="ru-RU" b="1" dirty="0">
                <a:latin typeface="Comic Sans MS" pitchFamily="66" charset="0"/>
              </a:rPr>
              <a:t>?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14.На </a:t>
            </a:r>
            <a:r>
              <a:rPr lang="ru-RU" b="1" dirty="0">
                <a:latin typeface="Comic Sans MS" pitchFamily="66" charset="0"/>
              </a:rPr>
              <a:t>каком языке говорят в Лондоне?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15.9 </a:t>
            </a:r>
            <a:r>
              <a:rPr lang="ru-RU" b="1" dirty="0">
                <a:latin typeface="Comic Sans MS" pitchFamily="66" charset="0"/>
              </a:rPr>
              <a:t>x 8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16.Какое </a:t>
            </a:r>
            <a:r>
              <a:rPr lang="ru-RU" b="1" dirty="0">
                <a:latin typeface="Comic Sans MS" pitchFamily="66" charset="0"/>
              </a:rPr>
              <a:t>зодиакальное созвездие идёт после Водолея?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03640" y="1349921"/>
            <a:ext cx="324036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Отвечает представитель первой команды: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28604"/>
            <a:ext cx="1285852" cy="1285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0832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428604"/>
            <a:ext cx="31391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теперь отвечает 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представитель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другой команды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500042"/>
            <a:ext cx="52864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1.Назовите столицу Англии.</a:t>
            </a:r>
          </a:p>
          <a:p>
            <a:r>
              <a:rPr lang="ru-RU" b="1" dirty="0" smtClean="0">
                <a:latin typeface="Comic Sans MS" pitchFamily="66" charset="0"/>
              </a:rPr>
              <a:t>2.Какое лекарство принял кот Леопольд, чтобы стать злым.</a:t>
            </a:r>
          </a:p>
          <a:p>
            <a:r>
              <a:rPr lang="ru-RU" b="1" dirty="0" smtClean="0">
                <a:latin typeface="Comic Sans MS" pitchFamily="66" charset="0"/>
              </a:rPr>
              <a:t>3.Чёртова дюжина – это сколько? </a:t>
            </a:r>
          </a:p>
          <a:p>
            <a:r>
              <a:rPr lang="ru-RU" b="1" dirty="0" smtClean="0">
                <a:latin typeface="Comic Sans MS" pitchFamily="66" charset="0"/>
              </a:rPr>
              <a:t>4.Как называется деревня, куда приехал дядя Фёдор с </a:t>
            </a:r>
            <a:r>
              <a:rPr lang="ru-RU" b="1" dirty="0" err="1" smtClean="0">
                <a:latin typeface="Comic Sans MS" pitchFamily="66" charset="0"/>
              </a:rPr>
              <a:t>Матроскиным</a:t>
            </a:r>
            <a:r>
              <a:rPr lang="ru-RU" b="1" dirty="0" smtClean="0">
                <a:latin typeface="Comic Sans MS" pitchFamily="66" charset="0"/>
              </a:rPr>
              <a:t>? </a:t>
            </a:r>
          </a:p>
          <a:p>
            <a:r>
              <a:rPr lang="ru-RU" b="1" dirty="0" smtClean="0">
                <a:latin typeface="Comic Sans MS" pitchFamily="66" charset="0"/>
              </a:rPr>
              <a:t>5.Кто из сказочных героев летал в ступе? </a:t>
            </a:r>
          </a:p>
          <a:p>
            <a:r>
              <a:rPr lang="ru-RU" b="1" dirty="0" smtClean="0">
                <a:latin typeface="Comic Sans MS" pitchFamily="66" charset="0"/>
              </a:rPr>
              <a:t>6.Лучший друг крокодила Гены.</a:t>
            </a:r>
          </a:p>
          <a:p>
            <a:r>
              <a:rPr lang="ru-RU" b="1" dirty="0" smtClean="0">
                <a:latin typeface="Comic Sans MS" pitchFamily="66" charset="0"/>
              </a:rPr>
              <a:t>7.Какое зодиакальное созвездие начинает календарный год? </a:t>
            </a:r>
          </a:p>
          <a:p>
            <a:r>
              <a:rPr lang="ru-RU" b="1" dirty="0" smtClean="0">
                <a:latin typeface="Comic Sans MS" pitchFamily="66" charset="0"/>
              </a:rPr>
              <a:t>8.Какое сейчас тысячелетие на дворе? </a:t>
            </a:r>
          </a:p>
          <a:p>
            <a:r>
              <a:rPr lang="ru-RU" b="1" dirty="0" smtClean="0">
                <a:latin typeface="Comic Sans MS" pitchFamily="66" charset="0"/>
              </a:rPr>
              <a:t>9.Кто автор сказки про </a:t>
            </a:r>
            <a:r>
              <a:rPr lang="ru-RU" b="1" dirty="0" err="1" smtClean="0">
                <a:latin typeface="Comic Sans MS" pitchFamily="66" charset="0"/>
              </a:rPr>
              <a:t>Чипполино</a:t>
            </a:r>
            <a:r>
              <a:rPr lang="ru-RU" b="1" dirty="0" smtClean="0">
                <a:latin typeface="Comic Sans MS" pitchFamily="66" charset="0"/>
              </a:rPr>
              <a:t>? </a:t>
            </a:r>
          </a:p>
          <a:p>
            <a:r>
              <a:rPr lang="ru-RU" b="1" dirty="0" smtClean="0">
                <a:latin typeface="Comic Sans MS" pitchFamily="66" charset="0"/>
              </a:rPr>
              <a:t>10.Какой рукой лучше мешать чай? </a:t>
            </a:r>
          </a:p>
          <a:p>
            <a:r>
              <a:rPr lang="ru-RU" b="1" dirty="0" smtClean="0">
                <a:latin typeface="Comic Sans MS" pitchFamily="66" charset="0"/>
              </a:rPr>
              <a:t>11.35 июля – это когда? </a:t>
            </a:r>
          </a:p>
          <a:p>
            <a:r>
              <a:rPr lang="ru-RU" b="1" dirty="0" smtClean="0">
                <a:latin typeface="Comic Sans MS" pitchFamily="66" charset="0"/>
              </a:rPr>
              <a:t>12.Когда температура тела воробья ниже: летом или зимой? </a:t>
            </a:r>
          </a:p>
          <a:p>
            <a:r>
              <a:rPr lang="ru-RU" b="1" dirty="0" smtClean="0">
                <a:latin typeface="Comic Sans MS" pitchFamily="66" charset="0"/>
              </a:rPr>
              <a:t>13.Сколько ног у паука? </a:t>
            </a:r>
          </a:p>
          <a:p>
            <a:r>
              <a:rPr lang="ru-RU" b="1" dirty="0" smtClean="0">
                <a:latin typeface="Comic Sans MS" pitchFamily="66" charset="0"/>
              </a:rPr>
              <a:t>14.На что похожа половина яблока? </a:t>
            </a:r>
          </a:p>
          <a:p>
            <a:r>
              <a:rPr lang="ru-RU" b="1" dirty="0" smtClean="0">
                <a:latin typeface="Comic Sans MS" pitchFamily="66" charset="0"/>
              </a:rPr>
              <a:t>15.Назовите столицу Франции?</a:t>
            </a:r>
          </a:p>
          <a:p>
            <a:r>
              <a:rPr lang="ru-RU" b="1" dirty="0" smtClean="0">
                <a:latin typeface="Comic Sans MS" pitchFamily="66" charset="0"/>
              </a:rPr>
              <a:t>16.Кто такая Матильда в мультфильме о Малыше и </a:t>
            </a:r>
            <a:r>
              <a:rPr lang="ru-RU" b="1" dirty="0" err="1" smtClean="0">
                <a:latin typeface="Comic Sans MS" pitchFamily="66" charset="0"/>
              </a:rPr>
              <a:t>Карлосоне</a:t>
            </a:r>
            <a:r>
              <a:rPr lang="ru-RU" b="1" dirty="0" smtClean="0">
                <a:latin typeface="Comic Sans MS" pitchFamily="66" charset="0"/>
              </a:rPr>
              <a:t>?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Рисунок 3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642918"/>
            <a:ext cx="1071570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1571612"/>
            <a:ext cx="7572428" cy="464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1)стекло (</a:t>
            </a:r>
            <a:r>
              <a:rPr lang="ru-RU" b="1" dirty="0" err="1" smtClean="0">
                <a:latin typeface="Comic Sans MS" pitchFamily="66" charset="0"/>
              </a:rPr>
              <a:t>стекл</a:t>
            </a:r>
            <a:r>
              <a:rPr lang="ru-RU" b="1" dirty="0" smtClean="0">
                <a:latin typeface="Comic Sans MS" pitchFamily="66" charset="0"/>
              </a:rPr>
              <a:t> – корень, о – окончание)</a:t>
            </a:r>
          </a:p>
          <a:p>
            <a:r>
              <a:rPr lang="ru-RU" b="1" dirty="0" smtClean="0">
                <a:latin typeface="Comic Sans MS" pitchFamily="66" charset="0"/>
              </a:rPr>
              <a:t>  стекло (с-приставка, тек – корень, л-   суффикс, о – окончание) </a:t>
            </a:r>
          </a:p>
          <a:p>
            <a:r>
              <a:rPr lang="ru-RU" b="1" dirty="0" smtClean="0">
                <a:latin typeface="Comic Sans MS" pitchFamily="66" charset="0"/>
              </a:rPr>
              <a:t> 2)осиной (осин – корень, ой – окончание)</a:t>
            </a:r>
          </a:p>
          <a:p>
            <a:r>
              <a:rPr lang="ru-RU" b="1" dirty="0" smtClean="0">
                <a:latin typeface="Comic Sans MS" pitchFamily="66" charset="0"/>
              </a:rPr>
              <a:t> осиной (ос – корень, ин – суффикс, ой – окончание) </a:t>
            </a:r>
          </a:p>
          <a:p>
            <a:r>
              <a:rPr lang="ru-RU" b="1" dirty="0" smtClean="0">
                <a:latin typeface="Comic Sans MS" pitchFamily="66" charset="0"/>
              </a:rPr>
              <a:t> 3) допили (до- приставка, пил – корень, и – окончание)</a:t>
            </a:r>
          </a:p>
          <a:p>
            <a:r>
              <a:rPr lang="ru-RU" b="1" dirty="0" smtClean="0">
                <a:latin typeface="Comic Sans MS" pitchFamily="66" charset="0"/>
              </a:rPr>
              <a:t> д1)стекло (</a:t>
            </a:r>
            <a:r>
              <a:rPr lang="ru-RU" b="1" dirty="0" err="1" smtClean="0">
                <a:latin typeface="Comic Sans MS" pitchFamily="66" charset="0"/>
              </a:rPr>
              <a:t>стекл</a:t>
            </a:r>
            <a:r>
              <a:rPr lang="ru-RU" b="1" dirty="0" smtClean="0">
                <a:latin typeface="Comic Sans MS" pitchFamily="66" charset="0"/>
              </a:rPr>
              <a:t> – корень, о – окончание) </a:t>
            </a:r>
          </a:p>
          <a:p>
            <a:r>
              <a:rPr lang="ru-RU" b="1" dirty="0" smtClean="0">
                <a:latin typeface="Comic Sans MS" pitchFamily="66" charset="0"/>
              </a:rPr>
              <a:t>стекло (с-приставка, тек – корень, л- суффикс, о – окончание) </a:t>
            </a:r>
          </a:p>
          <a:p>
            <a:r>
              <a:rPr lang="ru-RU" b="1" dirty="0" smtClean="0">
                <a:latin typeface="Comic Sans MS" pitchFamily="66" charset="0"/>
              </a:rPr>
              <a:t> 2)осиной (осин – корень, ой – окончание)</a:t>
            </a:r>
          </a:p>
          <a:p>
            <a:r>
              <a:rPr lang="ru-RU" b="1" dirty="0" smtClean="0">
                <a:latin typeface="Comic Sans MS" pitchFamily="66" charset="0"/>
              </a:rPr>
              <a:t>  осиной (ос – корень, ин – суффикс, ой – окончание) </a:t>
            </a:r>
          </a:p>
          <a:p>
            <a:r>
              <a:rPr lang="ru-RU" b="1" dirty="0" smtClean="0">
                <a:latin typeface="Comic Sans MS" pitchFamily="66" charset="0"/>
              </a:rPr>
              <a:t> 3) допили (до- приставка, пил – корень, и – окончание)</a:t>
            </a:r>
          </a:p>
          <a:p>
            <a:r>
              <a:rPr lang="ru-RU" b="1" dirty="0" smtClean="0">
                <a:latin typeface="Comic Sans MS" pitchFamily="66" charset="0"/>
              </a:rPr>
              <a:t> допили (до- приставка, пи - корень, л- суффикс, и – окончание)</a:t>
            </a:r>
          </a:p>
          <a:p>
            <a:r>
              <a:rPr lang="ru-RU" b="1" dirty="0" smtClean="0">
                <a:latin typeface="Comic Sans MS" pitchFamily="66" charset="0"/>
              </a:rPr>
              <a:t>опили (до- приставка, пи - корень, л- суффикс, и – окончание)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66"/>
            <a:ext cx="81439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Докажите, что слова разобраны по составу верно: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Рисунок 8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857256" cy="857256"/>
          </a:xfrm>
          <a:prstGeom prst="rect">
            <a:avLst/>
          </a:prstGeom>
        </p:spPr>
      </p:pic>
      <p:pic>
        <p:nvPicPr>
          <p:cNvPr id="10" name="Рисунок 9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642918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85728"/>
            <a:ext cx="57109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Определите род данных существительных: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285992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I команда 	                                                        </a:t>
            </a:r>
          </a:p>
          <a:p>
            <a:r>
              <a:rPr lang="ru-RU" b="1" dirty="0" smtClean="0">
                <a:latin typeface="Comic Sans MS" pitchFamily="66" charset="0"/>
              </a:rPr>
              <a:t>Берёза, колобок, лиса, волк, 	            </a:t>
            </a:r>
          </a:p>
          <a:p>
            <a:r>
              <a:rPr lang="ru-RU" b="1" dirty="0" smtClean="0">
                <a:latin typeface="Comic Sans MS" pitchFamily="66" charset="0"/>
              </a:rPr>
              <a:t>заяц, старик, озеро, морковь. 	            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2857496"/>
            <a:ext cx="3764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 II команда</a:t>
            </a:r>
            <a:endParaRPr lang="en-US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Липа, ёжик, старушка, медведь,</a:t>
            </a:r>
          </a:p>
          <a:p>
            <a:r>
              <a:rPr lang="ru-RU" b="1" dirty="0" smtClean="0">
                <a:latin typeface="Comic Sans MS" pitchFamily="66" charset="0"/>
              </a:rPr>
              <a:t> подоконник, поле, лес, песня. 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7" name="Рисунок 6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214280"/>
            <a:ext cx="1571636" cy="1571636"/>
          </a:xfrm>
          <a:prstGeom prst="rect">
            <a:avLst/>
          </a:prstGeom>
        </p:spPr>
      </p:pic>
      <p:pic>
        <p:nvPicPr>
          <p:cNvPr id="9" name="Рисунок 8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357166"/>
            <a:ext cx="62819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Найдите вторую половину пословицы или поговорки: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09768" y="2286000"/>
          <a:ext cx="208280" cy="4218039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42180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7224" y="2285992"/>
            <a:ext cx="33201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Встречают по одёжке, </a:t>
            </a:r>
          </a:p>
          <a:p>
            <a:r>
              <a:rPr lang="ru-RU" sz="2400" b="1" dirty="0" smtClean="0">
                <a:latin typeface="Comic Sans MS" pitchFamily="66" charset="0"/>
              </a:rPr>
              <a:t>Мир освещается солнцем, </a:t>
            </a:r>
          </a:p>
          <a:p>
            <a:r>
              <a:rPr lang="ru-RU" sz="2400" b="1" dirty="0" smtClean="0">
                <a:latin typeface="Comic Sans MS" pitchFamily="66" charset="0"/>
              </a:rPr>
              <a:t>Делу время, </a:t>
            </a:r>
          </a:p>
          <a:p>
            <a:r>
              <a:rPr lang="ru-RU" sz="2400" b="1" dirty="0" smtClean="0">
                <a:latin typeface="Comic Sans MS" pitchFamily="66" charset="0"/>
              </a:rPr>
              <a:t>Грамоте учиться </a:t>
            </a:r>
          </a:p>
          <a:p>
            <a:r>
              <a:rPr lang="ru-RU" sz="2400" b="1" dirty="0" smtClean="0">
                <a:latin typeface="Comic Sans MS" pitchFamily="66" charset="0"/>
              </a:rPr>
              <a:t>Языком не спеши, </a:t>
            </a:r>
          </a:p>
          <a:p>
            <a:r>
              <a:rPr lang="ru-RU" sz="2400" b="1" dirty="0" smtClean="0">
                <a:latin typeface="Comic Sans MS" pitchFamily="66" charset="0"/>
              </a:rPr>
              <a:t>Любишь кататься </a:t>
            </a:r>
            <a:r>
              <a:rPr lang="en-US" sz="2400" b="1" dirty="0" smtClean="0">
                <a:latin typeface="Comic Sans MS" pitchFamily="66" charset="0"/>
              </a:rPr>
              <a:t>-</a:t>
            </a:r>
            <a:endParaRPr lang="ru-RU" sz="2400" b="1" dirty="0" smtClean="0">
              <a:latin typeface="Comic Sans MS" pitchFamily="66" charset="0"/>
            </a:endParaRP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2500306"/>
            <a:ext cx="35004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а человек – знанием.</a:t>
            </a:r>
          </a:p>
          <a:p>
            <a:r>
              <a:rPr lang="ru-RU" sz="2400" b="1" dirty="0" smtClean="0">
                <a:latin typeface="Comic Sans MS" pitchFamily="66" charset="0"/>
              </a:rPr>
              <a:t>всегда пригодится.</a:t>
            </a:r>
          </a:p>
          <a:p>
            <a:r>
              <a:rPr lang="ru-RU" sz="2400" b="1" dirty="0" smtClean="0">
                <a:latin typeface="Comic Sans MS" pitchFamily="66" charset="0"/>
              </a:rPr>
              <a:t>а делами не смеши.</a:t>
            </a:r>
          </a:p>
          <a:p>
            <a:r>
              <a:rPr lang="ru-RU" sz="2400" b="1" dirty="0" smtClean="0">
                <a:latin typeface="Comic Sans MS" pitchFamily="66" charset="0"/>
              </a:rPr>
              <a:t>а потехе час.</a:t>
            </a:r>
          </a:p>
          <a:p>
            <a:r>
              <a:rPr lang="ru-RU" sz="2400" b="1" dirty="0" smtClean="0">
                <a:latin typeface="Comic Sans MS" pitchFamily="66" charset="0"/>
              </a:rPr>
              <a:t>провожают по уму.</a:t>
            </a:r>
          </a:p>
          <a:p>
            <a:r>
              <a:rPr lang="ru-RU" sz="2400" b="1" dirty="0" smtClean="0">
                <a:latin typeface="Comic Sans MS" pitchFamily="66" charset="0"/>
              </a:rPr>
              <a:t>люби и саночки возить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" name="Рисунок 7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1571636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85728"/>
            <a:ext cx="66155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Переведите на чувашский язык: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785926"/>
            <a:ext cx="37862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I команда                                                             </a:t>
            </a:r>
          </a:p>
          <a:p>
            <a:r>
              <a:rPr lang="ru-RU" b="1" dirty="0" smtClean="0">
                <a:latin typeface="Comic Sans MS" pitchFamily="66" charset="0"/>
              </a:rPr>
              <a:t>сосновый лес – сосновые леса белое облако – белые облака зелёная поляна – зеленые поляны    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2428868"/>
            <a:ext cx="4643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</a:t>
            </a:r>
            <a:r>
              <a:rPr lang="ru-RU" sz="2800" b="1" dirty="0" smtClean="0">
                <a:latin typeface="Comic Sans MS" pitchFamily="66" charset="0"/>
              </a:rPr>
              <a:t>II команда</a:t>
            </a:r>
          </a:p>
          <a:p>
            <a:r>
              <a:rPr lang="ru-RU" b="1" dirty="0" smtClean="0">
                <a:latin typeface="Comic Sans MS" pitchFamily="66" charset="0"/>
              </a:rPr>
              <a:t>большой город – большие города</a:t>
            </a:r>
          </a:p>
          <a:p>
            <a:r>
              <a:rPr lang="ru-RU" b="1" dirty="0" smtClean="0">
                <a:latin typeface="Comic Sans MS" pitchFamily="66" charset="0"/>
              </a:rPr>
              <a:t>вкусное яблоко – вкусные яблоки</a:t>
            </a:r>
          </a:p>
          <a:p>
            <a:r>
              <a:rPr lang="ru-RU" b="1" dirty="0" smtClean="0">
                <a:latin typeface="Comic Sans MS" pitchFamily="66" charset="0"/>
              </a:rPr>
              <a:t>глубокая река – глубокие реки.</a:t>
            </a:r>
          </a:p>
          <a:p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243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Больная флешка\Новая папка\Новая папка (4)\My Pictures\анимашки\blest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314825"/>
            <a:ext cx="2609850" cy="25431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357166"/>
            <a:ext cx="574163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Вспомните правило и укажите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пропущенные буквы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785926"/>
            <a:ext cx="5925020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Comic Sans MS" pitchFamily="66" charset="0"/>
              </a:rPr>
              <a:t>Ц...плёнок</a:t>
            </a:r>
            <a:r>
              <a:rPr lang="ru-RU" sz="2800" b="1" dirty="0" smtClean="0">
                <a:latin typeface="Comic Sans MS" pitchFamily="66" charset="0"/>
              </a:rPr>
              <a:t> в </a:t>
            </a:r>
            <a:r>
              <a:rPr lang="ru-RU" sz="2800" b="1" dirty="0" err="1" smtClean="0">
                <a:latin typeface="Comic Sans MS" pitchFamily="66" charset="0"/>
              </a:rPr>
              <a:t>ц...рке</a:t>
            </a:r>
            <a:r>
              <a:rPr lang="ru-RU" sz="2800" b="1" dirty="0" smtClean="0">
                <a:latin typeface="Comic Sans MS" pitchFamily="66" charset="0"/>
              </a:rPr>
              <a:t> выступал,</a:t>
            </a:r>
          </a:p>
          <a:p>
            <a:r>
              <a:rPr lang="ru-RU" sz="2800" b="1" dirty="0" smtClean="0">
                <a:latin typeface="Comic Sans MS" pitchFamily="66" charset="0"/>
              </a:rPr>
              <a:t>Играл он на </a:t>
            </a:r>
            <a:r>
              <a:rPr lang="ru-RU" sz="2800" b="1" dirty="0" err="1" smtClean="0">
                <a:latin typeface="Comic Sans MS" pitchFamily="66" charset="0"/>
              </a:rPr>
              <a:t>ц...мбалах</a:t>
            </a:r>
            <a:r>
              <a:rPr lang="ru-RU" sz="2800" b="1" dirty="0" smtClean="0">
                <a:latin typeface="Comic Sans MS" pitchFamily="66" charset="0"/>
              </a:rPr>
              <a:t>,</a:t>
            </a:r>
          </a:p>
          <a:p>
            <a:r>
              <a:rPr lang="ru-RU" sz="2800" b="1" dirty="0" smtClean="0">
                <a:latin typeface="Comic Sans MS" pitchFamily="66" charset="0"/>
              </a:rPr>
              <a:t>На </a:t>
            </a:r>
            <a:r>
              <a:rPr lang="ru-RU" sz="2800" b="1" dirty="0" err="1" smtClean="0">
                <a:latin typeface="Comic Sans MS" pitchFamily="66" charset="0"/>
              </a:rPr>
              <a:t>мотоц...кле</a:t>
            </a:r>
            <a:r>
              <a:rPr lang="ru-RU" sz="2800" b="1" dirty="0" smtClean="0">
                <a:latin typeface="Comic Sans MS" pitchFamily="66" charset="0"/>
              </a:rPr>
              <a:t> разъезжал,</a:t>
            </a:r>
          </a:p>
          <a:p>
            <a:r>
              <a:rPr lang="ru-RU" sz="2800" b="1" dirty="0" smtClean="0">
                <a:latin typeface="Comic Sans MS" pitchFamily="66" charset="0"/>
              </a:rPr>
              <a:t>И </a:t>
            </a:r>
            <a:r>
              <a:rPr lang="ru-RU" sz="2800" b="1" dirty="0" err="1" smtClean="0">
                <a:latin typeface="Comic Sans MS" pitchFamily="66" charset="0"/>
              </a:rPr>
              <a:t>ц...фры</a:t>
            </a:r>
            <a:r>
              <a:rPr lang="ru-RU" sz="2800" b="1" dirty="0" smtClean="0">
                <a:latin typeface="Comic Sans MS" pitchFamily="66" charset="0"/>
              </a:rPr>
              <a:t> знал немало.</a:t>
            </a:r>
          </a:p>
          <a:p>
            <a:r>
              <a:rPr lang="ru-RU" sz="2800" b="1" dirty="0" smtClean="0">
                <a:latin typeface="Comic Sans MS" pitchFamily="66" charset="0"/>
              </a:rPr>
              <a:t>Он из </a:t>
            </a:r>
            <a:r>
              <a:rPr lang="ru-RU" sz="2800" b="1" dirty="0" err="1" smtClean="0">
                <a:latin typeface="Comic Sans MS" pitchFamily="66" charset="0"/>
              </a:rPr>
              <a:t>ц...линдра</a:t>
            </a:r>
            <a:r>
              <a:rPr lang="ru-RU" sz="2800" b="1" dirty="0" smtClean="0">
                <a:latin typeface="Comic Sans MS" pitchFamily="66" charset="0"/>
              </a:rPr>
              <a:t> доставал</a:t>
            </a:r>
          </a:p>
          <a:p>
            <a:r>
              <a:rPr lang="ru-RU" sz="2800" b="1" dirty="0" smtClean="0">
                <a:latin typeface="Comic Sans MS" pitchFamily="66" charset="0"/>
              </a:rPr>
              <a:t>Морковь и </a:t>
            </a:r>
            <a:r>
              <a:rPr lang="ru-RU" sz="2800" b="1" dirty="0" err="1" smtClean="0">
                <a:latin typeface="Comic Sans MS" pitchFamily="66" charset="0"/>
              </a:rPr>
              <a:t>огурц</a:t>
            </a:r>
            <a:r>
              <a:rPr lang="ru-RU" sz="2800" b="1" dirty="0" smtClean="0">
                <a:latin typeface="Comic Sans MS" pitchFamily="66" charset="0"/>
              </a:rPr>
              <a:t>...</a:t>
            </a:r>
          </a:p>
          <a:p>
            <a:r>
              <a:rPr lang="ru-RU" sz="2800" b="1" dirty="0" smtClean="0">
                <a:latin typeface="Comic Sans MS" pitchFamily="66" charset="0"/>
              </a:rPr>
              <a:t>И только одного не знал,</a:t>
            </a:r>
          </a:p>
          <a:p>
            <a:r>
              <a:rPr lang="ru-RU" sz="2800" b="1" dirty="0" smtClean="0">
                <a:latin typeface="Comic Sans MS" pitchFamily="66" charset="0"/>
              </a:rPr>
              <a:t>Где </a:t>
            </a: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И</a:t>
            </a:r>
            <a:r>
              <a:rPr lang="ru-RU" sz="2800" b="1" dirty="0" smtClean="0">
                <a:latin typeface="Comic Sans MS" pitchFamily="66" charset="0"/>
              </a:rPr>
              <a:t>, а где же</a:t>
            </a: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 Ы</a:t>
            </a:r>
            <a:r>
              <a:rPr lang="ru-RU" sz="2800" b="1" dirty="0" smtClean="0">
                <a:latin typeface="Comic Sans MS" pitchFamily="66" charset="0"/>
              </a:rPr>
              <a:t>?</a:t>
            </a:r>
          </a:p>
          <a:p>
            <a:endParaRPr lang="ru-RU" dirty="0"/>
          </a:p>
        </p:txBody>
      </p:sp>
      <p:pic>
        <p:nvPicPr>
          <p:cNvPr id="6" name="Рисунок 5" descr="007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14290"/>
            <a:ext cx="1285852" cy="12858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32000" contrast="34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lest1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8750" cy="142875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Обобщить и систематизировать имеющиеся у детей знания об имени существительном как части речи, закрепить знания о категории рода и числа;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Comic Sans MS" pitchFamily="66" charset="0"/>
              </a:rPr>
              <a:t> Способствовать развитию у школьников речи, мышления и памяти; слуховой грамотности;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Comic Sans MS" pitchFamily="66" charset="0"/>
              </a:rPr>
              <a:t> Воспитывать интерес к русскому языку, к его устному народному творчеству;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Comic Sans MS" pitchFamily="66" charset="0"/>
              </a:rPr>
              <a:t> Создать атмосферу сказочности, развивать дух соревнования, способствовать эстетическому воспитанию детей.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428604"/>
            <a:ext cx="7358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Цели и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st="29997" dir="5400000" sy="-100000" algn="bl" rotWithShape="0"/>
                </a:effectLst>
              </a:rPr>
              <a:t>задачи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урока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01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857750"/>
            <a:ext cx="2686050" cy="20002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 descr="01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4857750"/>
            <a:ext cx="2686050" cy="2000250"/>
          </a:xfrm>
          <a:prstGeom prst="rect">
            <a:avLst/>
          </a:prstGeom>
        </p:spPr>
      </p:pic>
      <p:pic>
        <p:nvPicPr>
          <p:cNvPr id="8" name="Рисунок 7" descr="blest12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857496"/>
            <a:ext cx="714380" cy="714380"/>
          </a:xfrm>
          <a:prstGeom prst="rect">
            <a:avLst/>
          </a:prstGeom>
        </p:spPr>
      </p:pic>
      <p:pic>
        <p:nvPicPr>
          <p:cNvPr id="9" name="Рисунок 8" descr="blest12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428736"/>
            <a:ext cx="714380" cy="714380"/>
          </a:xfrm>
          <a:prstGeom prst="rect">
            <a:avLst/>
          </a:prstGeom>
        </p:spPr>
      </p:pic>
      <p:pic>
        <p:nvPicPr>
          <p:cNvPr id="10" name="Рисунок 9" descr="blest12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857628"/>
            <a:ext cx="714380" cy="714380"/>
          </a:xfrm>
          <a:prstGeom prst="rect">
            <a:avLst/>
          </a:prstGeom>
        </p:spPr>
      </p:pic>
      <p:pic>
        <p:nvPicPr>
          <p:cNvPr id="11" name="Рисунок 10" descr="blest12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643446"/>
            <a:ext cx="714380" cy="714380"/>
          </a:xfrm>
          <a:prstGeom prst="rect">
            <a:avLst/>
          </a:prstGeom>
        </p:spPr>
      </p:pic>
      <p:pic>
        <p:nvPicPr>
          <p:cNvPr id="12" name="Рисунок 11" descr="blest12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5715016"/>
            <a:ext cx="714380" cy="714380"/>
          </a:xfrm>
          <a:prstGeom prst="rect">
            <a:avLst/>
          </a:prstGeom>
        </p:spPr>
      </p:pic>
      <p:pic>
        <p:nvPicPr>
          <p:cNvPr id="13" name="Picture 17" descr="1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5336873"/>
            <a:ext cx="1643074" cy="15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1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0" y="2714620"/>
            <a:ext cx="1643074" cy="15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1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0"/>
            <a:ext cx="1643074" cy="15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1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0"/>
            <a:ext cx="1643074" cy="15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1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71612"/>
            <a:ext cx="1643074" cy="15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1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0"/>
            <a:ext cx="1643074" cy="15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Больная флешка\Новая папка\Новая папка (4)\My Pictures\Фоны1\backgrounds_10001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14290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357166"/>
            <a:ext cx="473745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Вставьте, где необходимо,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Непроизносимые согласные.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714488"/>
            <a:ext cx="3922869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лес…</a:t>
            </a:r>
            <a:r>
              <a:rPr lang="ru-RU" sz="2400" b="1" dirty="0" err="1" smtClean="0">
                <a:latin typeface="Comic Sans MS" pitchFamily="66" charset="0"/>
              </a:rPr>
              <a:t>ный</a:t>
            </a:r>
            <a:r>
              <a:rPr lang="ru-RU" sz="2400" b="1" dirty="0" smtClean="0">
                <a:latin typeface="Comic Sans MS" pitchFamily="66" charset="0"/>
              </a:rPr>
              <a:t> отзыв, </a:t>
            </a:r>
          </a:p>
          <a:p>
            <a:r>
              <a:rPr lang="ru-RU" sz="2400" b="1" dirty="0" smtClean="0">
                <a:latin typeface="Comic Sans MS" pitchFamily="66" charset="0"/>
              </a:rPr>
              <a:t>чес…</a:t>
            </a:r>
            <a:r>
              <a:rPr lang="ru-RU" sz="2400" b="1" dirty="0" err="1" smtClean="0">
                <a:latin typeface="Comic Sans MS" pitchFamily="66" charset="0"/>
              </a:rPr>
              <a:t>ный</a:t>
            </a:r>
            <a:r>
              <a:rPr lang="ru-RU" sz="2400" b="1" dirty="0" smtClean="0">
                <a:latin typeface="Comic Sans MS" pitchFamily="66" charset="0"/>
              </a:rPr>
              <a:t> ответ, </a:t>
            </a:r>
          </a:p>
          <a:p>
            <a:r>
              <a:rPr lang="ru-RU" sz="2400" b="1" dirty="0" err="1" smtClean="0">
                <a:latin typeface="Comic Sans MS" pitchFamily="66" charset="0"/>
              </a:rPr>
              <a:t>редкос</a:t>
            </a:r>
            <a:r>
              <a:rPr lang="ru-RU" sz="2400" b="1" dirty="0" smtClean="0">
                <a:latin typeface="Comic Sans MS" pitchFamily="66" charset="0"/>
              </a:rPr>
              <a:t>…</a:t>
            </a:r>
            <a:r>
              <a:rPr lang="ru-RU" sz="2400" b="1" dirty="0" err="1" smtClean="0">
                <a:latin typeface="Comic Sans MS" pitchFamily="66" charset="0"/>
              </a:rPr>
              <a:t>ный</a:t>
            </a:r>
            <a:r>
              <a:rPr lang="ru-RU" sz="2400" b="1" dirty="0" smtClean="0">
                <a:latin typeface="Comic Sans MS" pitchFamily="66" charset="0"/>
              </a:rPr>
              <a:t> экспонат, </a:t>
            </a:r>
          </a:p>
          <a:p>
            <a:r>
              <a:rPr lang="ru-RU" sz="2400" b="1" dirty="0" smtClean="0">
                <a:latin typeface="Comic Sans MS" pitchFamily="66" charset="0"/>
              </a:rPr>
              <a:t>час…</a:t>
            </a:r>
            <a:r>
              <a:rPr lang="ru-RU" sz="2400" b="1" dirty="0" err="1" smtClean="0">
                <a:latin typeface="Comic Sans MS" pitchFamily="66" charset="0"/>
              </a:rPr>
              <a:t>ное</a:t>
            </a:r>
            <a:r>
              <a:rPr lang="ru-RU" sz="2400" b="1" dirty="0" smtClean="0">
                <a:latin typeface="Comic Sans MS" pitchFamily="66" charset="0"/>
              </a:rPr>
              <a:t> лицо, </a:t>
            </a:r>
          </a:p>
          <a:p>
            <a:r>
              <a:rPr lang="ru-RU" sz="2400" b="1" dirty="0" err="1" smtClean="0">
                <a:latin typeface="Comic Sans MS" pitchFamily="66" charset="0"/>
              </a:rPr>
              <a:t>сверс</a:t>
            </a:r>
            <a:r>
              <a:rPr lang="ru-RU" sz="2400" b="1" dirty="0" smtClean="0">
                <a:latin typeface="Comic Sans MS" pitchFamily="66" charset="0"/>
              </a:rPr>
              <a:t>…</a:t>
            </a:r>
            <a:r>
              <a:rPr lang="ru-RU" sz="2400" b="1" dirty="0" err="1" smtClean="0">
                <a:latin typeface="Comic Sans MS" pitchFamily="66" charset="0"/>
              </a:rPr>
              <a:t>ники</a:t>
            </a:r>
            <a:r>
              <a:rPr lang="ru-RU" sz="2400" b="1" dirty="0" smtClean="0">
                <a:latin typeface="Comic Sans MS" pitchFamily="66" charset="0"/>
              </a:rPr>
              <a:t> сына, </a:t>
            </a:r>
          </a:p>
          <a:p>
            <a:r>
              <a:rPr lang="ru-RU" sz="2400" b="1" dirty="0" err="1" smtClean="0">
                <a:latin typeface="Comic Sans MS" pitchFamily="66" charset="0"/>
              </a:rPr>
              <a:t>безвкус</a:t>
            </a:r>
            <a:r>
              <a:rPr lang="ru-RU" sz="2400" b="1" dirty="0" smtClean="0">
                <a:latin typeface="Comic Sans MS" pitchFamily="66" charset="0"/>
              </a:rPr>
              <a:t>…</a:t>
            </a:r>
            <a:r>
              <a:rPr lang="ru-RU" sz="2400" b="1" dirty="0" err="1" smtClean="0">
                <a:latin typeface="Comic Sans MS" pitchFamily="66" charset="0"/>
              </a:rPr>
              <a:t>ная</a:t>
            </a:r>
            <a:r>
              <a:rPr lang="ru-RU" sz="2400" b="1" dirty="0" smtClean="0">
                <a:latin typeface="Comic Sans MS" pitchFamily="66" charset="0"/>
              </a:rPr>
              <a:t> пища, </a:t>
            </a:r>
          </a:p>
          <a:p>
            <a:r>
              <a:rPr lang="ru-RU" sz="2400" b="1" dirty="0" smtClean="0">
                <a:latin typeface="Comic Sans MS" pitchFamily="66" charset="0"/>
              </a:rPr>
              <a:t>словес…</a:t>
            </a:r>
            <a:r>
              <a:rPr lang="ru-RU" sz="2400" b="1" dirty="0" err="1" smtClean="0">
                <a:latin typeface="Comic Sans MS" pitchFamily="66" charset="0"/>
              </a:rPr>
              <a:t>ное</a:t>
            </a:r>
            <a:r>
              <a:rPr lang="ru-RU" sz="2400" b="1" dirty="0" smtClean="0">
                <a:latin typeface="Comic Sans MS" pitchFamily="66" charset="0"/>
              </a:rPr>
              <a:t> искусство, </a:t>
            </a:r>
          </a:p>
          <a:p>
            <a:r>
              <a:rPr lang="ru-RU" sz="2400" b="1" dirty="0" smtClean="0">
                <a:latin typeface="Comic Sans MS" pitchFamily="66" charset="0"/>
              </a:rPr>
              <a:t>трос…</a:t>
            </a:r>
            <a:r>
              <a:rPr lang="ru-RU" sz="2400" b="1" dirty="0" err="1" smtClean="0">
                <a:latin typeface="Comic Sans MS" pitchFamily="66" charset="0"/>
              </a:rPr>
              <a:t>никовые</a:t>
            </a:r>
            <a:r>
              <a:rPr lang="ru-RU" sz="2400" b="1" dirty="0" smtClean="0">
                <a:latin typeface="Comic Sans MS" pitchFamily="66" charset="0"/>
              </a:rPr>
              <a:t> заросли, </a:t>
            </a:r>
          </a:p>
          <a:p>
            <a:r>
              <a:rPr lang="ru-RU" sz="2400" b="1" dirty="0" err="1" smtClean="0">
                <a:latin typeface="Comic Sans MS" pitchFamily="66" charset="0"/>
              </a:rPr>
              <a:t>блес</a:t>
            </a:r>
            <a:r>
              <a:rPr lang="ru-RU" sz="2400" b="1" dirty="0" smtClean="0">
                <a:latin typeface="Comic Sans MS" pitchFamily="66" charset="0"/>
              </a:rPr>
              <a:t>…</a:t>
            </a:r>
            <a:r>
              <a:rPr lang="ru-RU" sz="2400" b="1" dirty="0" err="1" smtClean="0">
                <a:latin typeface="Comic Sans MS" pitchFamily="66" charset="0"/>
              </a:rPr>
              <a:t>нуть</a:t>
            </a:r>
            <a:r>
              <a:rPr lang="ru-RU" sz="2400" b="1" dirty="0" smtClean="0">
                <a:latin typeface="Comic Sans MS" pitchFamily="66" charset="0"/>
              </a:rPr>
              <a:t> знаниями, </a:t>
            </a:r>
          </a:p>
          <a:p>
            <a:r>
              <a:rPr lang="ru-RU" sz="2400" b="1" dirty="0" err="1" smtClean="0">
                <a:latin typeface="Comic Sans MS" pitchFamily="66" charset="0"/>
              </a:rPr>
              <a:t>ровес</a:t>
            </a:r>
            <a:r>
              <a:rPr lang="ru-RU" sz="2400" b="1" dirty="0" smtClean="0">
                <a:latin typeface="Comic Sans MS" pitchFamily="66" charset="0"/>
              </a:rPr>
              <a:t>…ник дочери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357166"/>
            <a:ext cx="68017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этих словах потерялись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Ъ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Распределите слова на 2 группы: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ъ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с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500174"/>
            <a:ext cx="2717411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пас…</a:t>
            </a:r>
            <a:r>
              <a:rPr lang="ru-RU" sz="2800" b="1" dirty="0" err="1" smtClean="0">
                <a:latin typeface="Comic Sans MS" pitchFamily="66" charset="0"/>
              </a:rPr>
              <a:t>янс</a:t>
            </a:r>
            <a:r>
              <a:rPr lang="ru-RU" sz="2800" b="1" dirty="0" smtClean="0">
                <a:latin typeface="Comic Sans MS" pitchFamily="66" charset="0"/>
              </a:rPr>
              <a:t>, </a:t>
            </a:r>
          </a:p>
          <a:p>
            <a:r>
              <a:rPr lang="ru-RU" sz="2800" b="1" dirty="0" smtClean="0">
                <a:latin typeface="Comic Sans MS" pitchFamily="66" charset="0"/>
              </a:rPr>
              <a:t>с…емка ,</a:t>
            </a:r>
          </a:p>
          <a:p>
            <a:r>
              <a:rPr lang="ru-RU" sz="2800" b="1" dirty="0" smtClean="0">
                <a:latin typeface="Comic Sans MS" pitchFamily="66" charset="0"/>
              </a:rPr>
              <a:t>тер…ер, </a:t>
            </a:r>
          </a:p>
          <a:p>
            <a:r>
              <a:rPr lang="ru-RU" sz="2800" b="1" dirty="0" err="1" smtClean="0">
                <a:latin typeface="Comic Sans MS" pitchFamily="66" charset="0"/>
              </a:rPr>
              <a:t>интерв</a:t>
            </a:r>
            <a:r>
              <a:rPr lang="ru-RU" sz="2800" b="1" dirty="0" smtClean="0">
                <a:latin typeface="Comic Sans MS" pitchFamily="66" charset="0"/>
              </a:rPr>
              <a:t>…</a:t>
            </a:r>
            <a:r>
              <a:rPr lang="ru-RU" sz="2800" b="1" dirty="0" err="1" smtClean="0">
                <a:latin typeface="Comic Sans MS" pitchFamily="66" charset="0"/>
              </a:rPr>
              <a:t>ю</a:t>
            </a:r>
            <a:r>
              <a:rPr lang="ru-RU" sz="2800" b="1" dirty="0" smtClean="0">
                <a:latin typeface="Comic Sans MS" pitchFamily="66" charset="0"/>
              </a:rPr>
              <a:t>, </a:t>
            </a:r>
          </a:p>
          <a:p>
            <a:r>
              <a:rPr lang="ru-RU" sz="2800" b="1" dirty="0" smtClean="0">
                <a:latin typeface="Comic Sans MS" pitchFamily="66" charset="0"/>
              </a:rPr>
              <a:t>бул…он, </a:t>
            </a:r>
          </a:p>
          <a:p>
            <a:r>
              <a:rPr lang="ru-RU" sz="2800" b="1" dirty="0" smtClean="0">
                <a:latin typeface="Comic Sans MS" pitchFamily="66" charset="0"/>
              </a:rPr>
              <a:t>бар…ер, </a:t>
            </a:r>
          </a:p>
          <a:p>
            <a:r>
              <a:rPr lang="ru-RU" sz="2800" b="1" dirty="0" smtClean="0">
                <a:latin typeface="Comic Sans MS" pitchFamily="66" charset="0"/>
              </a:rPr>
              <a:t>об…</a:t>
            </a:r>
            <a:r>
              <a:rPr lang="ru-RU" sz="2800" b="1" dirty="0" err="1" smtClean="0">
                <a:latin typeface="Comic Sans MS" pitchFamily="66" charset="0"/>
              </a:rPr>
              <a:t>ятия</a:t>
            </a:r>
            <a:r>
              <a:rPr lang="ru-RU" sz="2800" b="1" dirty="0" smtClean="0">
                <a:latin typeface="Comic Sans MS" pitchFamily="66" charset="0"/>
              </a:rPr>
              <a:t>,  </a:t>
            </a:r>
          </a:p>
          <a:p>
            <a:r>
              <a:rPr lang="ru-RU" sz="2800" b="1" dirty="0" smtClean="0">
                <a:latin typeface="Comic Sans MS" pitchFamily="66" charset="0"/>
              </a:rPr>
              <a:t>в…</a:t>
            </a:r>
            <a:r>
              <a:rPr lang="ru-RU" sz="2800" b="1" dirty="0" err="1" smtClean="0">
                <a:latin typeface="Comic Sans MS" pitchFamily="66" charset="0"/>
              </a:rPr>
              <a:t>едливость</a:t>
            </a:r>
            <a:r>
              <a:rPr lang="ru-RU" sz="2800" b="1" dirty="0" smtClean="0">
                <a:latin typeface="Comic Sans MS" pitchFamily="66" charset="0"/>
              </a:rPr>
              <a:t>, </a:t>
            </a:r>
          </a:p>
          <a:p>
            <a:r>
              <a:rPr lang="ru-RU" sz="2800" b="1" dirty="0" smtClean="0">
                <a:latin typeface="Comic Sans MS" pitchFamily="66" charset="0"/>
              </a:rPr>
              <a:t>в…юн, </a:t>
            </a:r>
          </a:p>
          <a:p>
            <a:r>
              <a:rPr lang="ru-RU" sz="2800" b="1" dirty="0" smtClean="0">
                <a:latin typeface="Comic Sans MS" pitchFamily="66" charset="0"/>
              </a:rPr>
              <a:t>кур…ер</a:t>
            </a:r>
          </a:p>
          <a:p>
            <a:endParaRPr lang="ru-RU" dirty="0"/>
          </a:p>
        </p:txBody>
      </p:sp>
      <p:pic>
        <p:nvPicPr>
          <p:cNvPr id="7170" name="Picture 2" descr="C:\Больная флешка\Новая папка\Новая папка (4)\My Pictures\анимашки\проп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0799" y="1000108"/>
            <a:ext cx="1753201" cy="1181104"/>
          </a:xfrm>
          <a:prstGeom prst="rect">
            <a:avLst/>
          </a:prstGeom>
          <a:noFill/>
        </p:spPr>
      </p:pic>
      <p:pic>
        <p:nvPicPr>
          <p:cNvPr id="7171" name="Picture 3" descr="C:\Больная флешка\Новая папка\Новая папка (4)\My Pictures\анимашки\ывппппппппппппппп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482686"/>
            <a:ext cx="1357322" cy="2375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571480"/>
            <a:ext cx="56450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Укажите пропущенные буквы: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4810" y="1428736"/>
            <a:ext cx="4565673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Comic Sans MS" pitchFamily="66" charset="0"/>
              </a:rPr>
              <a:t>прож</a:t>
            </a:r>
            <a:r>
              <a:rPr lang="ru-RU" sz="2800" b="1" dirty="0" smtClean="0">
                <a:latin typeface="Comic Sans MS" pitchFamily="66" charset="0"/>
              </a:rPr>
              <a:t>…</a:t>
            </a:r>
            <a:r>
              <a:rPr lang="ru-RU" sz="2800" b="1" dirty="0" err="1" smtClean="0">
                <a:latin typeface="Comic Sans MS" pitchFamily="66" charset="0"/>
              </a:rPr>
              <a:t>вать</a:t>
            </a:r>
            <a:r>
              <a:rPr lang="ru-RU" sz="2800" b="1" dirty="0" smtClean="0">
                <a:latin typeface="Comic Sans MS" pitchFamily="66" charset="0"/>
              </a:rPr>
              <a:t> хлеб, </a:t>
            </a:r>
          </a:p>
          <a:p>
            <a:r>
              <a:rPr lang="ru-RU" sz="2800" b="1" dirty="0" err="1" smtClean="0">
                <a:latin typeface="Comic Sans MS" pitchFamily="66" charset="0"/>
              </a:rPr>
              <a:t>ув</a:t>
            </a:r>
            <a:r>
              <a:rPr lang="ru-RU" sz="2800" b="1" dirty="0" smtClean="0">
                <a:latin typeface="Comic Sans MS" pitchFamily="66" charset="0"/>
              </a:rPr>
              <a:t>…дать от жары, </a:t>
            </a:r>
          </a:p>
          <a:p>
            <a:r>
              <a:rPr lang="ru-RU" sz="2800" b="1" dirty="0" smtClean="0">
                <a:latin typeface="Comic Sans MS" pitchFamily="66" charset="0"/>
              </a:rPr>
              <a:t>сл…пить глаза, </a:t>
            </a:r>
          </a:p>
          <a:p>
            <a:r>
              <a:rPr lang="ru-RU" sz="2800" b="1" dirty="0" err="1" smtClean="0">
                <a:latin typeface="Comic Sans MS" pitchFamily="66" charset="0"/>
              </a:rPr>
              <a:t>укр</a:t>
            </a:r>
            <a:r>
              <a:rPr lang="ru-RU" sz="2800" b="1" dirty="0" smtClean="0">
                <a:latin typeface="Comic Sans MS" pitchFamily="66" charset="0"/>
              </a:rPr>
              <a:t>…</a:t>
            </a:r>
            <a:r>
              <a:rPr lang="ru-RU" sz="2800" b="1" dirty="0" err="1" smtClean="0">
                <a:latin typeface="Comic Sans MS" pitchFamily="66" charset="0"/>
              </a:rPr>
              <a:t>щать</a:t>
            </a:r>
            <a:r>
              <a:rPr lang="ru-RU" sz="2800" b="1" dirty="0" smtClean="0">
                <a:latin typeface="Comic Sans MS" pitchFamily="66" charset="0"/>
              </a:rPr>
              <a:t> животных,</a:t>
            </a:r>
          </a:p>
          <a:p>
            <a:r>
              <a:rPr lang="ru-RU" sz="2800" b="1" dirty="0" err="1" smtClean="0">
                <a:latin typeface="Comic Sans MS" pitchFamily="66" charset="0"/>
              </a:rPr>
              <a:t>разр</a:t>
            </a:r>
            <a:r>
              <a:rPr lang="ru-RU" sz="2800" b="1" dirty="0" smtClean="0">
                <a:latin typeface="Comic Sans MS" pitchFamily="66" charset="0"/>
              </a:rPr>
              <a:t>…</a:t>
            </a:r>
            <a:r>
              <a:rPr lang="ru-RU" sz="2800" b="1" dirty="0" err="1" smtClean="0">
                <a:latin typeface="Comic Sans MS" pitchFamily="66" charset="0"/>
              </a:rPr>
              <a:t>дить</a:t>
            </a:r>
            <a:r>
              <a:rPr lang="ru-RU" sz="2800" b="1" dirty="0" smtClean="0">
                <a:latin typeface="Comic Sans MS" pitchFamily="66" charset="0"/>
              </a:rPr>
              <a:t> всходы, </a:t>
            </a:r>
          </a:p>
          <a:p>
            <a:r>
              <a:rPr lang="ru-RU" sz="2800" b="1" dirty="0" err="1" smtClean="0">
                <a:latin typeface="Comic Sans MS" pitchFamily="66" charset="0"/>
              </a:rPr>
              <a:t>вып</a:t>
            </a:r>
            <a:r>
              <a:rPr lang="ru-RU" sz="2800" b="1" dirty="0" smtClean="0">
                <a:latin typeface="Comic Sans MS" pitchFamily="66" charset="0"/>
              </a:rPr>
              <a:t>…лить из пушки, </a:t>
            </a:r>
          </a:p>
          <a:p>
            <a:r>
              <a:rPr lang="ru-RU" sz="2800" b="1" dirty="0" smtClean="0">
                <a:latin typeface="Comic Sans MS" pitchFamily="66" charset="0"/>
              </a:rPr>
              <a:t>пр…дут шерсть, </a:t>
            </a:r>
          </a:p>
          <a:p>
            <a:r>
              <a:rPr lang="ru-RU" sz="2800" b="1" dirty="0" smtClean="0">
                <a:latin typeface="Comic Sans MS" pitchFamily="66" charset="0"/>
              </a:rPr>
              <a:t>деревенский ст…</a:t>
            </a:r>
            <a:r>
              <a:rPr lang="ru-RU" sz="2800" b="1" dirty="0" err="1" smtClean="0">
                <a:latin typeface="Comic Sans MS" pitchFamily="66" charset="0"/>
              </a:rPr>
              <a:t>рожил</a:t>
            </a:r>
            <a:r>
              <a:rPr lang="ru-RU" sz="2800" b="1" dirty="0" smtClean="0">
                <a:latin typeface="Comic Sans MS" pitchFamily="66" charset="0"/>
              </a:rPr>
              <a:t>, </a:t>
            </a:r>
          </a:p>
          <a:p>
            <a:r>
              <a:rPr lang="ru-RU" sz="2800" b="1" dirty="0" smtClean="0">
                <a:latin typeface="Comic Sans MS" pitchFamily="66" charset="0"/>
              </a:rPr>
              <a:t>отв…</a:t>
            </a:r>
            <a:r>
              <a:rPr lang="ru-RU" sz="2800" b="1" dirty="0" err="1" smtClean="0">
                <a:latin typeface="Comic Sans MS" pitchFamily="66" charset="0"/>
              </a:rPr>
              <a:t>рить</a:t>
            </a:r>
            <a:r>
              <a:rPr lang="ru-RU" sz="2800" b="1" dirty="0" smtClean="0">
                <a:latin typeface="Comic Sans MS" pitchFamily="66" charset="0"/>
              </a:rPr>
              <a:t> окно, </a:t>
            </a:r>
          </a:p>
          <a:p>
            <a:r>
              <a:rPr lang="ru-RU" sz="2800" b="1" dirty="0" err="1" smtClean="0">
                <a:latin typeface="Comic Sans MS" pitchFamily="66" charset="0"/>
              </a:rPr>
              <a:t>посв</a:t>
            </a:r>
            <a:r>
              <a:rPr lang="ru-RU" sz="2800" b="1" dirty="0" smtClean="0">
                <a:latin typeface="Comic Sans MS" pitchFamily="66" charset="0"/>
              </a:rPr>
              <a:t>…</a:t>
            </a:r>
            <a:r>
              <a:rPr lang="ru-RU" sz="2800" b="1" dirty="0" err="1" smtClean="0">
                <a:latin typeface="Comic Sans MS" pitchFamily="66" charset="0"/>
              </a:rPr>
              <a:t>тил</a:t>
            </a:r>
            <a:r>
              <a:rPr lang="ru-RU" sz="2800" b="1" dirty="0" smtClean="0">
                <a:latin typeface="Comic Sans MS" pitchFamily="66" charset="0"/>
              </a:rPr>
              <a:t> стихи.</a:t>
            </a:r>
          </a:p>
          <a:p>
            <a:endParaRPr lang="ru-RU" dirty="0"/>
          </a:p>
        </p:txBody>
      </p:sp>
      <p:pic>
        <p:nvPicPr>
          <p:cNvPr id="6" name="Рисунок 5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28604"/>
            <a:ext cx="1000132" cy="1000132"/>
          </a:xfrm>
          <a:prstGeom prst="rect">
            <a:avLst/>
          </a:prstGeom>
        </p:spPr>
      </p:pic>
      <p:pic>
        <p:nvPicPr>
          <p:cNvPr id="7" name="Рисунок 6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00042"/>
            <a:ext cx="1000132" cy="10001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14290"/>
            <a:ext cx="70716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FFFF00"/>
                </a:solidFill>
                <a:effectLst/>
              </a:rPr>
              <a:t>Найдите речевые ошибки </a:t>
            </a:r>
          </a:p>
          <a:p>
            <a:pPr algn="ctr"/>
            <a:r>
              <a:rPr lang="ru-RU" sz="3600" b="1" dirty="0" smtClean="0">
                <a:ln/>
                <a:solidFill>
                  <a:srgbClr val="FFFF00"/>
                </a:solidFill>
              </a:rPr>
              <a:t>и</a:t>
            </a:r>
          </a:p>
          <a:p>
            <a:pPr algn="ctr"/>
            <a:r>
              <a:rPr lang="ru-RU" sz="3600" b="1" dirty="0" smtClean="0">
                <a:ln/>
                <a:solidFill>
                  <a:srgbClr val="FFFF00"/>
                </a:solidFill>
              </a:rPr>
              <a:t>з</a:t>
            </a:r>
            <a:r>
              <a:rPr lang="ru-RU" sz="3600" b="1" cap="none" spc="0" dirty="0" smtClean="0">
                <a:ln/>
                <a:solidFill>
                  <a:srgbClr val="FFFF00"/>
                </a:solidFill>
                <a:effectLst/>
              </a:rPr>
              <a:t>апишите исправленный вариант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: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63" y="2143116"/>
            <a:ext cx="84962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- Папа привез мне из Риги памятный сувенир.</a:t>
            </a:r>
          </a:p>
          <a:p>
            <a:r>
              <a:rPr lang="ru-RU" sz="2000" b="1" dirty="0" smtClean="0">
                <a:latin typeface="Comic Sans MS" pitchFamily="66" charset="0"/>
              </a:rPr>
              <a:t> </a:t>
            </a:r>
          </a:p>
          <a:p>
            <a:r>
              <a:rPr lang="ru-RU" sz="2000" b="1" dirty="0" smtClean="0">
                <a:latin typeface="Comic Sans MS" pitchFamily="66" charset="0"/>
              </a:rPr>
              <a:t>- Андрей – человек удачный.</a:t>
            </a:r>
          </a:p>
          <a:p>
            <a:r>
              <a:rPr lang="ru-RU" sz="2000" b="1" dirty="0" smtClean="0">
                <a:latin typeface="Comic Sans MS" pitchFamily="66" charset="0"/>
              </a:rPr>
              <a:t> </a:t>
            </a:r>
          </a:p>
          <a:p>
            <a:r>
              <a:rPr lang="ru-RU" sz="2000" b="1" dirty="0" smtClean="0">
                <a:latin typeface="Comic Sans MS" pitchFamily="66" charset="0"/>
              </a:rPr>
              <a:t>- На вечере вас ожидает немало неожиданностей и сюрпризов.</a:t>
            </a:r>
          </a:p>
          <a:p>
            <a:r>
              <a:rPr lang="ru-RU" sz="2000" b="1" dirty="0" smtClean="0">
                <a:latin typeface="Comic Sans MS" pitchFamily="66" charset="0"/>
              </a:rPr>
              <a:t> </a:t>
            </a:r>
          </a:p>
          <a:p>
            <a:r>
              <a:rPr lang="ru-RU" sz="2000" b="1" dirty="0" smtClean="0">
                <a:latin typeface="Comic Sans MS" pitchFamily="66" charset="0"/>
              </a:rPr>
              <a:t>- Я пишу работу по народному фольклору.</a:t>
            </a:r>
          </a:p>
          <a:p>
            <a:r>
              <a:rPr lang="ru-RU" sz="2000" b="1" dirty="0" smtClean="0">
                <a:latin typeface="Comic Sans MS" pitchFamily="66" charset="0"/>
              </a:rPr>
              <a:t> </a:t>
            </a:r>
          </a:p>
          <a:p>
            <a:r>
              <a:rPr lang="ru-RU" sz="2000" b="1" dirty="0" smtClean="0">
                <a:latin typeface="Comic Sans MS" pitchFamily="66" charset="0"/>
              </a:rPr>
              <a:t>- Повторите снова ваше предложение</a:t>
            </a:r>
          </a:p>
          <a:p>
            <a:endParaRPr lang="ru-RU" dirty="0"/>
          </a:p>
        </p:txBody>
      </p:sp>
      <p:pic>
        <p:nvPicPr>
          <p:cNvPr id="6" name="Рисунок 5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285728"/>
            <a:ext cx="1285852" cy="128585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357166"/>
            <a:ext cx="6811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Найдите «лишнее»: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1428736"/>
            <a:ext cx="342902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1.стеклянная ваза, длинная дорога, думать о лете</a:t>
            </a:r>
          </a:p>
          <a:p>
            <a:r>
              <a:rPr lang="ru-RU" sz="2800" b="1" dirty="0" smtClean="0">
                <a:latin typeface="Comic Sans MS" pitchFamily="66" charset="0"/>
              </a:rPr>
              <a:t>2.передать письмо, он заметил, разбудил его</a:t>
            </a:r>
          </a:p>
          <a:p>
            <a:endParaRPr lang="ru-RU" dirty="0"/>
          </a:p>
        </p:txBody>
      </p:sp>
      <p:pic>
        <p:nvPicPr>
          <p:cNvPr id="6" name="Рисунок 5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1071570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500042"/>
            <a:ext cx="74953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FFFF00"/>
                </a:solidFill>
              </a:rPr>
              <a:t>Укажите номера </a:t>
            </a:r>
          </a:p>
          <a:p>
            <a:pPr algn="ctr"/>
            <a:r>
              <a:rPr lang="ru-RU" sz="3600" b="1" dirty="0" smtClean="0">
                <a:ln/>
                <a:solidFill>
                  <a:srgbClr val="FFFF00"/>
                </a:solidFill>
              </a:rPr>
              <a:t>н</a:t>
            </a:r>
            <a:r>
              <a:rPr lang="ru-RU" sz="3600" b="1" cap="none" spc="0" dirty="0" smtClean="0">
                <a:ln/>
                <a:solidFill>
                  <a:srgbClr val="FFFF00"/>
                </a:solidFill>
                <a:effectLst/>
              </a:rPr>
              <a:t>ераспространенных предложений:</a:t>
            </a:r>
            <a:endParaRPr lang="ru-RU" sz="36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6313" y="2143116"/>
            <a:ext cx="60676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1.Мальчики и девочки разговаривали и смеялись.</a:t>
            </a:r>
          </a:p>
          <a:p>
            <a:r>
              <a:rPr lang="ru-RU" b="1" dirty="0" smtClean="0">
                <a:latin typeface="Comic Sans MS" pitchFamily="66" charset="0"/>
              </a:rPr>
              <a:t>2.Море весело плескалось.</a:t>
            </a:r>
          </a:p>
          <a:p>
            <a:r>
              <a:rPr lang="ru-RU" b="1" dirty="0" smtClean="0">
                <a:latin typeface="Comic Sans MS" pitchFamily="66" charset="0"/>
              </a:rPr>
              <a:t>3.Москва – это столица.</a:t>
            </a:r>
          </a:p>
          <a:p>
            <a:r>
              <a:rPr lang="ru-RU" b="1" dirty="0" smtClean="0">
                <a:latin typeface="Comic Sans MS" pitchFamily="66" charset="0"/>
              </a:rPr>
              <a:t>4.Давно угомонился и замолк птичий гомон.</a:t>
            </a:r>
          </a:p>
          <a:p>
            <a:r>
              <a:rPr lang="ru-RU" b="1" dirty="0" smtClean="0">
                <a:latin typeface="Comic Sans MS" pitchFamily="66" charset="0"/>
              </a:rPr>
              <a:t>5.Маша, беги!</a:t>
            </a:r>
          </a:p>
          <a:p>
            <a:endParaRPr lang="ru-RU" dirty="0"/>
          </a:p>
        </p:txBody>
      </p:sp>
      <p:pic>
        <p:nvPicPr>
          <p:cNvPr id="6" name="Рисунок 5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0"/>
            <a:ext cx="1571636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85728"/>
            <a:ext cx="67536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Вставьте подходящие по смыслу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антонимы:</a:t>
            </a:r>
            <a:endParaRPr lang="ru-RU" sz="3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071678"/>
            <a:ext cx="57150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Палитра красок человеческих характеров не имеет границ. Есть люди добрые и …………., храбрые и ……………, умные и ……………………, красивые и ……………….., здоровые и ……………….., веселые и ……………………, старые и …………………….., прямые и ……………………., откровенные и…………………………. .</a:t>
            </a:r>
          </a:p>
          <a:p>
            <a:endParaRPr lang="ru-RU" dirty="0"/>
          </a:p>
        </p:txBody>
      </p:sp>
      <p:pic>
        <p:nvPicPr>
          <p:cNvPr id="6" name="Рисунок 5" descr="007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71636" cy="1571636"/>
          </a:xfrm>
          <a:prstGeom prst="rect">
            <a:avLst/>
          </a:prstGeom>
        </p:spPr>
      </p:pic>
      <p:pic>
        <p:nvPicPr>
          <p:cNvPr id="8194" name="Picture 2" descr="C:\Больная флешка\Новая папка\Новая папка (4)\My Pictures\анимашки\КЕНЕНЕН.gif"/>
          <p:cNvPicPr>
            <a:picLocks noChangeAspect="1" noChangeArrowheads="1" noCrop="1"/>
          </p:cNvPicPr>
          <p:nvPr/>
        </p:nvPicPr>
        <p:blipFill>
          <a:blip r:embed="rId5">
            <a:lum bright="-18000" contrast="43000"/>
          </a:blip>
          <a:srcRect/>
          <a:stretch>
            <a:fillRect/>
          </a:stretch>
        </p:blipFill>
        <p:spPr bwMode="auto">
          <a:xfrm>
            <a:off x="2143108" y="4533890"/>
            <a:ext cx="4351525" cy="2324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80554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Укажите те слова, где –</a:t>
            </a:r>
            <a:r>
              <a:rPr lang="ru-RU" sz="40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ов</a:t>
            </a:r>
            <a:r>
              <a:rPr lang="ru-RU" sz="4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является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окончанием:</a:t>
            </a:r>
            <a:endParaRPr lang="ru-RU" sz="40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2285992"/>
            <a:ext cx="53578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Много кудрявых голов, нет коров, у березовых стволов, не забили сегодня голов, у деревянных столов, много хороших слов.</a:t>
            </a:r>
          </a:p>
          <a:p>
            <a:endParaRPr lang="ru-RU" dirty="0"/>
          </a:p>
        </p:txBody>
      </p:sp>
      <p:pic>
        <p:nvPicPr>
          <p:cNvPr id="6" name="Рисунок 5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285860"/>
            <a:ext cx="1285852" cy="128585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9923" y="285728"/>
            <a:ext cx="880407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Различаются ли по составу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Слова? Обозначьте их морфемный состав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2214554"/>
            <a:ext cx="52886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Стекло (глагол)  и стекло (сущ.)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1868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Вспомните стихотворение «Бородино»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М.Ю.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лермонтова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2357430"/>
            <a:ext cx="69236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Б - - - К (стоянка войска под открытым небом)</a:t>
            </a:r>
          </a:p>
          <a:p>
            <a:r>
              <a:rPr lang="ru-RU" b="1" dirty="0" smtClean="0">
                <a:latin typeface="Comic Sans MS" pitchFamily="66" charset="0"/>
              </a:rPr>
              <a:t>К - - - Р (высокий круглый военный головной убор)</a:t>
            </a:r>
          </a:p>
          <a:p>
            <a:r>
              <a:rPr lang="ru-RU" b="1" dirty="0" smtClean="0">
                <a:latin typeface="Comic Sans MS" pitchFamily="66" charset="0"/>
              </a:rPr>
              <a:t>Л - - - Т (станок, на котором укрепляется ствол орудия)</a:t>
            </a:r>
          </a:p>
          <a:p>
            <a:r>
              <a:rPr lang="ru-RU" b="1" dirty="0" smtClean="0">
                <a:latin typeface="Comic Sans MS" pitchFamily="66" charset="0"/>
              </a:rPr>
              <a:t>Р - - - Т (полевое укрепление)</a:t>
            </a:r>
          </a:p>
          <a:p>
            <a:r>
              <a:rPr lang="ru-RU" b="1" dirty="0" smtClean="0">
                <a:latin typeface="Comic Sans MS" pitchFamily="66" charset="0"/>
              </a:rPr>
              <a:t>Х - - Т (удалой, смелый человек)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27000" contrast="28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7" descr="1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26" y="1714488"/>
            <a:ext cx="1643074" cy="15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lest4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572000"/>
            <a:ext cx="2895600" cy="2286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Comic Sans MS" pitchFamily="66" charset="0"/>
              </a:rPr>
              <a:t> проверить знания уч-ся по русскому языку; прививать интерес к изучению родного языка;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Comic Sans MS" pitchFamily="66" charset="0"/>
              </a:rPr>
              <a:t> способствовать активизации мыслительной деятельности уч-ся; развивать интеллект, внимание, память воображение;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Comic Sans MS" pitchFamily="66" charset="0"/>
              </a:rPr>
              <a:t> создать условия для воспитания любви к родному языку; воспитание чувства товарищества, взаимопомощи, ответственности.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500042"/>
            <a:ext cx="628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perspectiveContrastingLeftFacing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Цель проведения: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5" name="Рисунок 4" descr="blest16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428736"/>
            <a:ext cx="714380" cy="714380"/>
          </a:xfrm>
          <a:prstGeom prst="rect">
            <a:avLst/>
          </a:prstGeom>
        </p:spPr>
      </p:pic>
      <p:pic>
        <p:nvPicPr>
          <p:cNvPr id="6" name="Рисунок 5" descr="blest16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571744"/>
            <a:ext cx="714348" cy="714348"/>
          </a:xfrm>
          <a:prstGeom prst="rect">
            <a:avLst/>
          </a:prstGeom>
        </p:spPr>
      </p:pic>
      <p:pic>
        <p:nvPicPr>
          <p:cNvPr id="7" name="Рисунок 6" descr="blest16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143380"/>
            <a:ext cx="714348" cy="714348"/>
          </a:xfrm>
          <a:prstGeom prst="rect">
            <a:avLst/>
          </a:prstGeom>
        </p:spPr>
      </p:pic>
      <p:pic>
        <p:nvPicPr>
          <p:cNvPr id="10" name="Рисунок 9" descr="007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428604"/>
            <a:ext cx="1428750" cy="1428750"/>
          </a:xfrm>
          <a:prstGeom prst="rect">
            <a:avLst/>
          </a:prstGeom>
        </p:spPr>
      </p:pic>
      <p:pic>
        <p:nvPicPr>
          <p:cNvPr id="11" name="Picture 17" descr="1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336873"/>
            <a:ext cx="1643074" cy="15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1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714884"/>
            <a:ext cx="1643074" cy="15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1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-285776"/>
            <a:ext cx="1643074" cy="15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5000" contrast="29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500042"/>
            <a:ext cx="2791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Ответы: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2071678"/>
            <a:ext cx="5347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бивак, кивер, лафет, редут, хват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14290"/>
            <a:ext cx="761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Соберите пословицы: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143116"/>
            <a:ext cx="40703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- Сколько волка ни корми -</a:t>
            </a:r>
          </a:p>
          <a:p>
            <a:r>
              <a:rPr lang="ru-RU" b="1" dirty="0" smtClean="0">
                <a:latin typeface="Comic Sans MS" pitchFamily="66" charset="0"/>
              </a:rPr>
              <a:t>- Любишь брать, </a:t>
            </a:r>
          </a:p>
          <a:p>
            <a:r>
              <a:rPr lang="ru-RU" b="1" dirty="0" smtClean="0">
                <a:latin typeface="Comic Sans MS" pitchFamily="66" charset="0"/>
              </a:rPr>
              <a:t>- С кем поведешься, </a:t>
            </a:r>
          </a:p>
          <a:p>
            <a:r>
              <a:rPr lang="ru-RU" b="1" dirty="0" smtClean="0">
                <a:latin typeface="Comic Sans MS" pitchFamily="66" charset="0"/>
              </a:rPr>
              <a:t>- Что посеешь, </a:t>
            </a:r>
          </a:p>
          <a:p>
            <a:r>
              <a:rPr lang="ru-RU" b="1" dirty="0" smtClean="0">
                <a:latin typeface="Comic Sans MS" pitchFamily="66" charset="0"/>
              </a:rPr>
              <a:t>- Близок локоть, </a:t>
            </a:r>
          </a:p>
          <a:p>
            <a:r>
              <a:rPr lang="ru-RU" b="1" dirty="0" smtClean="0">
                <a:latin typeface="Comic Sans MS" pitchFamily="66" charset="0"/>
              </a:rPr>
              <a:t>- Всяк свою работу делай, </a:t>
            </a:r>
          </a:p>
          <a:p>
            <a:r>
              <a:rPr lang="ru-RU" b="1" dirty="0" smtClean="0">
                <a:latin typeface="Comic Sans MS" pitchFamily="66" charset="0"/>
              </a:rPr>
              <a:t>- За двумя зайцами погонишься</a:t>
            </a:r>
            <a:r>
              <a:rPr lang="ru-RU" dirty="0" smtClean="0"/>
              <a:t>,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2143116"/>
            <a:ext cx="32095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 да не укусишь.</a:t>
            </a:r>
          </a:p>
          <a:p>
            <a:r>
              <a:rPr lang="ru-RU" b="1" dirty="0" smtClean="0">
                <a:latin typeface="Comic Sans MS" pitchFamily="66" charset="0"/>
              </a:rPr>
              <a:t> люби отдавать.</a:t>
            </a:r>
          </a:p>
          <a:p>
            <a:r>
              <a:rPr lang="ru-RU" b="1" dirty="0" smtClean="0">
                <a:latin typeface="Comic Sans MS" pitchFamily="66" charset="0"/>
              </a:rPr>
              <a:t> то и пожнешь.</a:t>
            </a:r>
          </a:p>
          <a:p>
            <a:r>
              <a:rPr lang="ru-RU" b="1" dirty="0" smtClean="0">
                <a:latin typeface="Comic Sans MS" pitchFamily="66" charset="0"/>
              </a:rPr>
              <a:t> все равно в лес смотрит.</a:t>
            </a:r>
          </a:p>
          <a:p>
            <a:r>
              <a:rPr lang="ru-RU" b="1" dirty="0" smtClean="0">
                <a:latin typeface="Comic Sans MS" pitchFamily="66" charset="0"/>
              </a:rPr>
              <a:t>  на другого не кивай.  </a:t>
            </a:r>
          </a:p>
          <a:p>
            <a:r>
              <a:rPr lang="ru-RU" b="1" dirty="0" smtClean="0">
                <a:latin typeface="Comic Sans MS" pitchFamily="66" charset="0"/>
              </a:rPr>
              <a:t> ни одного не поймаешь.</a:t>
            </a:r>
          </a:p>
          <a:p>
            <a:r>
              <a:rPr lang="ru-RU" b="1" dirty="0" smtClean="0">
                <a:latin typeface="Comic Sans MS" pitchFamily="66" charset="0"/>
              </a:rPr>
              <a:t> от того и наберешься. 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105400" y="1478280"/>
          <a:ext cx="208280" cy="390144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901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1071570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14290"/>
            <a:ext cx="620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Затонувший остров.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1000108"/>
            <a:ext cx="642941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-На нашем острове чувствуется дыхание истории. Многие слова и выражения пришли к нам из древности, а мы даже не догадываемся об этом. Давайте вместе отправимся к истокам слова и заглянем в этимологический словарь. </a:t>
            </a:r>
          </a:p>
          <a:p>
            <a:r>
              <a:rPr lang="ru-RU" sz="2000" b="1" dirty="0" smtClean="0">
                <a:latin typeface="Comic Sans MS" pitchFamily="66" charset="0"/>
              </a:rPr>
              <a:t> </a:t>
            </a:r>
          </a:p>
          <a:p>
            <a:r>
              <a:rPr lang="ru-RU" sz="2000" b="1" dirty="0" smtClean="0">
                <a:latin typeface="Comic Sans MS" pitchFamily="66" charset="0"/>
              </a:rPr>
              <a:t>- Из него мы узнали, что написание слова свидетель через букву «И» является, оказывается, исторической ошибкой. Того, кто что-то ведал, т.е. знал, называли </a:t>
            </a:r>
            <a:r>
              <a:rPr lang="ru-RU" sz="2000" b="1" dirty="0" err="1" smtClean="0">
                <a:latin typeface="Comic Sans MS" pitchFamily="66" charset="0"/>
              </a:rPr>
              <a:t>свЕдетелем</a:t>
            </a:r>
            <a:r>
              <a:rPr lang="ru-RU" sz="2000" b="1" dirty="0" smtClean="0">
                <a:latin typeface="Comic Sans MS" pitchFamily="66" charset="0"/>
              </a:rPr>
              <a:t>. В настоящее время эта связь между словами утрачена, и мы уверены, что </a:t>
            </a:r>
            <a:r>
              <a:rPr lang="ru-RU" sz="2000" b="1" dirty="0" err="1" smtClean="0">
                <a:latin typeface="Comic Sans MS" pitchFamily="66" charset="0"/>
              </a:rPr>
              <a:t>свИдетель</a:t>
            </a:r>
            <a:r>
              <a:rPr lang="ru-RU" sz="2000" b="1" dirty="0" smtClean="0">
                <a:latin typeface="Comic Sans MS" pitchFamily="66" charset="0"/>
              </a:rPr>
              <a:t> – это тот, кто видел.</a:t>
            </a:r>
          </a:p>
          <a:p>
            <a:r>
              <a:rPr lang="ru-RU" sz="2000" b="1" dirty="0" smtClean="0">
                <a:latin typeface="Comic Sans MS" pitchFamily="66" charset="0"/>
              </a:rPr>
              <a:t> </a:t>
            </a:r>
          </a:p>
          <a:p>
            <a:r>
              <a:rPr lang="ru-RU" sz="2000" b="1" dirty="0" smtClean="0">
                <a:latin typeface="Comic Sans MS" pitchFamily="66" charset="0"/>
              </a:rPr>
              <a:t>1. Как доказать, что правильным написанием должно быть </a:t>
            </a:r>
            <a:r>
              <a:rPr lang="ru-RU" sz="2000" b="1" dirty="0" err="1" smtClean="0">
                <a:latin typeface="Comic Sans MS" pitchFamily="66" charset="0"/>
              </a:rPr>
              <a:t>сваТьба</a:t>
            </a:r>
            <a:r>
              <a:rPr lang="ru-RU" sz="2000" b="1" dirty="0" smtClean="0">
                <a:latin typeface="Comic Sans MS" pitchFamily="66" charset="0"/>
              </a:rPr>
              <a:t>, а не </a:t>
            </a:r>
            <a:r>
              <a:rPr lang="ru-RU" sz="2000" b="1" dirty="0" err="1" smtClean="0">
                <a:latin typeface="Comic Sans MS" pitchFamily="66" charset="0"/>
              </a:rPr>
              <a:t>сваДьба</a:t>
            </a:r>
            <a:r>
              <a:rPr lang="ru-RU" sz="2000" b="1" dirty="0" smtClean="0">
                <a:latin typeface="Comic Sans MS" pitchFamily="66" charset="0"/>
              </a:rPr>
              <a:t>?</a:t>
            </a:r>
          </a:p>
          <a:p>
            <a:endParaRPr lang="ru-RU" dirty="0"/>
          </a:p>
        </p:txBody>
      </p:sp>
      <p:pic>
        <p:nvPicPr>
          <p:cNvPr id="6" name="Рисунок 5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71636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9000" contrast="5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85728"/>
            <a:ext cx="75018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Попробуйте объяснить значение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фразеологизмов: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2285992"/>
            <a:ext cx="61205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ахиллесова пята</a:t>
            </a:r>
          </a:p>
          <a:p>
            <a:r>
              <a:rPr lang="ru-RU" sz="3200" b="1" dirty="0" smtClean="0">
                <a:latin typeface="Comic Sans MS" pitchFamily="66" charset="0"/>
              </a:rPr>
              <a:t>сизифов труд</a:t>
            </a:r>
          </a:p>
          <a:p>
            <a:r>
              <a:rPr lang="ru-RU" sz="3200" b="1" dirty="0" smtClean="0">
                <a:latin typeface="Comic Sans MS" pitchFamily="66" charset="0"/>
              </a:rPr>
              <a:t>вавилонское столпотворение</a:t>
            </a:r>
          </a:p>
          <a:p>
            <a:endParaRPr lang="ru-RU" dirty="0"/>
          </a:p>
        </p:txBody>
      </p:sp>
      <p:pic>
        <p:nvPicPr>
          <p:cNvPr id="6" name="Рисунок 5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1571636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1000" contrast="22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785926"/>
            <a:ext cx="59171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Придумайте как можно больше</a:t>
            </a:r>
          </a:p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слов с элементом «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аква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». 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2000" contrast="24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830528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русском языке много заимствований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старославянского языка.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Подберите слова- синонимы из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Современного русского языка.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3143248"/>
            <a:ext cx="570380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Очи –  	 	 	Ланиты – </a:t>
            </a:r>
          </a:p>
          <a:p>
            <a:r>
              <a:rPr lang="ru-RU" sz="2800" b="1" dirty="0" smtClean="0">
                <a:latin typeface="Comic Sans MS" pitchFamily="66" charset="0"/>
              </a:rPr>
              <a:t>Уста –	 	 	Перст –</a:t>
            </a:r>
          </a:p>
          <a:p>
            <a:r>
              <a:rPr lang="ru-RU" sz="2800" b="1" dirty="0" smtClean="0">
                <a:latin typeface="Comic Sans MS" pitchFamily="66" charset="0"/>
              </a:rPr>
              <a:t>Вея – 	 	 	Чело – </a:t>
            </a:r>
          </a:p>
          <a:p>
            <a:r>
              <a:rPr lang="ru-RU" sz="2800" b="1" dirty="0" smtClean="0">
                <a:latin typeface="Comic Sans MS" pitchFamily="66" charset="0"/>
              </a:rPr>
              <a:t>Длань – 	 	 	Десница –</a:t>
            </a:r>
          </a:p>
          <a:p>
            <a:endParaRPr lang="ru-RU" dirty="0"/>
          </a:p>
        </p:txBody>
      </p:sp>
      <p:pic>
        <p:nvPicPr>
          <p:cNvPr id="6" name="Рисунок 5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1285852" cy="128585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5000" contrast="31000"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8343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назвать жителей городов 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Москва, Петербург, Архангельск?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714488"/>
            <a:ext cx="73519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Заполните таблицу по образцу: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00166" y="3214686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Жительница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Жители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Новгород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новгородец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новгородка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новгородцы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143116"/>
            <a:ext cx="1285852" cy="1285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2000" contrast="28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7752" y="2143116"/>
            <a:ext cx="40638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b="1" dirty="0" smtClean="0">
                <a:latin typeface="Comic Sans MS" pitchFamily="66" charset="0"/>
              </a:rPr>
              <a:t>Подберите синонимы, антонимы </a:t>
            </a:r>
          </a:p>
          <a:p>
            <a:pPr marL="342900" indent="-342900"/>
            <a:r>
              <a:rPr lang="ru-RU" sz="2800" b="1" dirty="0" smtClean="0">
                <a:latin typeface="Comic Sans MS" pitchFamily="66" charset="0"/>
              </a:rPr>
              <a:t>к прилагательным:</a:t>
            </a:r>
          </a:p>
          <a:p>
            <a:pPr marL="342900" indent="-342900"/>
            <a:r>
              <a:rPr lang="ru-RU" sz="2800" b="1" dirty="0" smtClean="0">
                <a:latin typeface="Comic Sans MS" pitchFamily="66" charset="0"/>
              </a:rPr>
              <a:t>свежий журнал</a:t>
            </a:r>
          </a:p>
          <a:p>
            <a:pPr marL="342900" indent="-342900"/>
            <a:r>
              <a:rPr lang="ru-RU" sz="2800" b="1" dirty="0" smtClean="0">
                <a:latin typeface="Comic Sans MS" pitchFamily="66" charset="0"/>
              </a:rPr>
              <a:t>свежее белье</a:t>
            </a:r>
          </a:p>
          <a:p>
            <a:pPr marL="342900" indent="-342900"/>
            <a:r>
              <a:rPr lang="ru-RU" sz="2800" b="1" dirty="0" smtClean="0">
                <a:latin typeface="Comic Sans MS" pitchFamily="66" charset="0"/>
              </a:rPr>
              <a:t>свежий вечер</a:t>
            </a:r>
          </a:p>
          <a:p>
            <a:pPr marL="342900" indent="-342900"/>
            <a:r>
              <a:rPr lang="ru-RU" sz="2800" b="1" dirty="0" smtClean="0">
                <a:latin typeface="Comic Sans MS" pitchFamily="66" charset="0"/>
              </a:rPr>
              <a:t>свежие обои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5" name="Рисунок 4" descr="001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214950"/>
            <a:ext cx="481014" cy="521663"/>
          </a:xfrm>
          <a:prstGeom prst="rect">
            <a:avLst/>
          </a:prstGeom>
        </p:spPr>
      </p:pic>
      <p:pic>
        <p:nvPicPr>
          <p:cNvPr id="6" name="Рисунок 5" descr="001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5072074"/>
            <a:ext cx="481014" cy="521663"/>
          </a:xfrm>
          <a:prstGeom prst="rect">
            <a:avLst/>
          </a:prstGeom>
        </p:spPr>
      </p:pic>
      <p:pic>
        <p:nvPicPr>
          <p:cNvPr id="7" name="Рисунок 6" descr="001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000636"/>
            <a:ext cx="481014" cy="521663"/>
          </a:xfrm>
          <a:prstGeom prst="rect">
            <a:avLst/>
          </a:prstGeom>
        </p:spPr>
      </p:pic>
      <p:pic>
        <p:nvPicPr>
          <p:cNvPr id="8" name="Рисунок 7" descr="001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6336337"/>
            <a:ext cx="481014" cy="521663"/>
          </a:xfrm>
          <a:prstGeom prst="rect">
            <a:avLst/>
          </a:prstGeom>
        </p:spPr>
      </p:pic>
      <p:pic>
        <p:nvPicPr>
          <p:cNvPr id="9" name="Рисунок 8" descr="006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5850" y="-857280"/>
            <a:ext cx="2857500" cy="2867025"/>
          </a:xfrm>
          <a:prstGeom prst="rect">
            <a:avLst/>
          </a:prstGeom>
        </p:spPr>
      </p:pic>
      <p:pic>
        <p:nvPicPr>
          <p:cNvPr id="10" name="Picture 7" descr="Mousef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500570"/>
            <a:ext cx="1883513" cy="183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1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5321972"/>
            <a:ext cx="928694" cy="85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007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0" y="1142984"/>
            <a:ext cx="928638" cy="928638"/>
          </a:xfrm>
          <a:prstGeom prst="rect">
            <a:avLst/>
          </a:prstGeom>
        </p:spPr>
      </p:pic>
      <p:pic>
        <p:nvPicPr>
          <p:cNvPr id="3074" name="Picture 2" descr="C:\Больная флешка\Новая папка\Новая папка (4)\My Pictures\Фоны1\backgrounds_10001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1071546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6000" contrast="41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818" y="1285860"/>
            <a:ext cx="3571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 Объясните, что значат выражения </a:t>
            </a:r>
          </a:p>
          <a:p>
            <a:r>
              <a:rPr lang="ru-RU" b="1" dirty="0" smtClean="0">
                <a:latin typeface="Comic Sans MS" pitchFamily="66" charset="0"/>
              </a:rPr>
              <a:t>приведенные ниже. Почему можно</a:t>
            </a:r>
          </a:p>
          <a:p>
            <a:r>
              <a:rPr lang="ru-RU" b="1" dirty="0" smtClean="0">
                <a:latin typeface="Comic Sans MS" pitchFamily="66" charset="0"/>
              </a:rPr>
              <a:t>так говорить? </a:t>
            </a:r>
          </a:p>
          <a:p>
            <a:endParaRPr lang="ru-RU" b="1" dirty="0" smtClean="0">
              <a:latin typeface="Comic Sans MS" pitchFamily="66" charset="0"/>
            </a:endParaRPr>
          </a:p>
          <a:p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Металл в людях</a:t>
            </a:r>
            <a:r>
              <a:rPr lang="ru-RU" b="1" dirty="0" smtClean="0">
                <a:latin typeface="Comic Sans MS" pitchFamily="66" charset="0"/>
              </a:rPr>
              <a:t>: стальная воля</a:t>
            </a:r>
          </a:p>
          <a:p>
            <a:r>
              <a:rPr lang="ru-RU" b="1" dirty="0" smtClean="0">
                <a:latin typeface="Comic Sans MS" pitchFamily="66" charset="0"/>
              </a:rPr>
              <a:t>железная энергия, золотое сердце</a:t>
            </a:r>
          </a:p>
          <a:p>
            <a:r>
              <a:rPr lang="ru-RU" b="1" dirty="0" smtClean="0">
                <a:latin typeface="Comic Sans MS" pitchFamily="66" charset="0"/>
              </a:rPr>
              <a:t>медный лоб, свинцовые слезы.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5" name="Рисунок 4" descr="006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64" y="-857280"/>
            <a:ext cx="2857500" cy="2867025"/>
          </a:xfrm>
          <a:prstGeom prst="rect">
            <a:avLst/>
          </a:prstGeom>
        </p:spPr>
      </p:pic>
      <p:pic>
        <p:nvPicPr>
          <p:cNvPr id="7" name="Picture 12" descr="image77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214686"/>
            <a:ext cx="1643536" cy="28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07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285728"/>
            <a:ext cx="1285852" cy="12858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0000" contrast="21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1" y="785794"/>
            <a:ext cx="30003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 Сколько у семи </a:t>
            </a:r>
            <a:r>
              <a:rPr lang="ru-RU" b="1" dirty="0" err="1" smtClean="0">
                <a:latin typeface="Comic Sans MS" pitchFamily="66" charset="0"/>
              </a:rPr>
              <a:t>ослов</a:t>
            </a:r>
            <a:r>
              <a:rPr lang="ru-RU" b="1" dirty="0" smtClean="0">
                <a:latin typeface="Comic Sans MS" pitchFamily="66" charset="0"/>
              </a:rPr>
              <a:t> ушей и хвостов?</a:t>
            </a:r>
          </a:p>
          <a:p>
            <a:r>
              <a:rPr lang="ru-RU" b="1" dirty="0" smtClean="0">
                <a:latin typeface="Comic Sans MS" pitchFamily="66" charset="0"/>
              </a:rPr>
              <a:t>  Он же ребенок! Тише ребята!</a:t>
            </a:r>
          </a:p>
          <a:p>
            <a:r>
              <a:rPr lang="ru-RU" b="1" dirty="0" smtClean="0">
                <a:latin typeface="Comic Sans MS" pitchFamily="66" charset="0"/>
              </a:rPr>
              <a:t>  Ел старик хлеб с ухой.</a:t>
            </a:r>
          </a:p>
          <a:p>
            <a:r>
              <a:rPr lang="ru-RU" b="1" dirty="0" smtClean="0">
                <a:latin typeface="Comic Sans MS" pitchFamily="66" charset="0"/>
              </a:rPr>
              <a:t>  Укажите, сколько раз встречается звук 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т</a:t>
            </a:r>
            <a:r>
              <a:rPr lang="ru-RU" b="1" dirty="0" smtClean="0">
                <a:latin typeface="Comic Sans MS" pitchFamily="66" charset="0"/>
              </a:rPr>
              <a:t> в предложении: Документ подписан директором.</a:t>
            </a:r>
          </a:p>
          <a:p>
            <a:r>
              <a:rPr lang="ru-RU" b="1" dirty="0" smtClean="0">
                <a:latin typeface="Comic Sans MS" pitchFamily="66" charset="0"/>
              </a:rPr>
              <a:t>  Как можно превратить слово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мел</a:t>
            </a:r>
            <a:r>
              <a:rPr lang="ru-RU" b="1" dirty="0" smtClean="0">
                <a:latin typeface="Comic Sans MS" pitchFamily="66" charset="0"/>
              </a:rPr>
              <a:t>  - в темное мелкое место,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угол</a:t>
            </a:r>
            <a:r>
              <a:rPr lang="ru-RU" b="1" dirty="0" smtClean="0">
                <a:latin typeface="Comic Sans MS" pitchFamily="66" charset="0"/>
              </a:rPr>
              <a:t> – в топливо,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шест</a:t>
            </a:r>
            <a:r>
              <a:rPr lang="ru-RU" b="1" dirty="0" smtClean="0">
                <a:latin typeface="Comic Sans MS" pitchFamily="66" charset="0"/>
              </a:rPr>
              <a:t> – в число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1357298"/>
            <a:ext cx="3571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  Сколько звуков в словах 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июль</a:t>
            </a:r>
            <a:r>
              <a:rPr lang="ru-RU" b="1" dirty="0" smtClean="0">
                <a:latin typeface="Comic Sans MS" pitchFamily="66" charset="0"/>
              </a:rPr>
              <a:t>,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пою</a:t>
            </a:r>
            <a:r>
              <a:rPr lang="ru-RU" b="1" dirty="0" smtClean="0">
                <a:latin typeface="Comic Sans MS" pitchFamily="66" charset="0"/>
              </a:rPr>
              <a:t>?</a:t>
            </a:r>
          </a:p>
          <a:p>
            <a:r>
              <a:rPr lang="ru-RU" b="1" dirty="0" smtClean="0">
                <a:latin typeface="Comic Sans MS" pitchFamily="66" charset="0"/>
              </a:rPr>
              <a:t>  Сколько раз встречаем звук </a:t>
            </a:r>
            <a:r>
              <a:rPr lang="ru-RU" b="1" dirty="0" err="1" smtClean="0">
                <a:solidFill>
                  <a:srgbClr val="00B050"/>
                </a:solidFill>
                <a:latin typeface="Comic Sans MS" pitchFamily="66" charset="0"/>
              </a:rPr>
              <a:t>з</a:t>
            </a:r>
            <a:r>
              <a:rPr lang="ru-RU" b="1" dirty="0" smtClean="0">
                <a:latin typeface="Comic Sans MS" pitchFamily="66" charset="0"/>
              </a:rPr>
              <a:t> в предложении: Зина обратилась с просьбой к Лизе.</a:t>
            </a:r>
          </a:p>
          <a:p>
            <a:r>
              <a:rPr lang="ru-RU" b="1" dirty="0" smtClean="0">
                <a:latin typeface="Comic Sans MS" pitchFamily="66" charset="0"/>
              </a:rPr>
              <a:t>  Назовите слова, в которых звук обозначался бы двумя буквами, а буква звуками.</a:t>
            </a:r>
          </a:p>
          <a:p>
            <a:r>
              <a:rPr lang="ru-RU" b="1" dirty="0" smtClean="0">
                <a:latin typeface="Comic Sans MS" pitchFamily="66" charset="0"/>
              </a:rPr>
              <a:t>  Что надо сделать со звуком в слове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кость</a:t>
            </a:r>
            <a:r>
              <a:rPr lang="ru-RU" b="1" dirty="0" smtClean="0">
                <a:latin typeface="Comic Sans MS" pitchFamily="66" charset="0"/>
              </a:rPr>
              <a:t>, чтобы оно стало обозначать желанного в доме человека?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Picture 6" descr="dancaave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04"/>
            <a:ext cx="1928826" cy="120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Больная флешка\Новая папка\Новая папка (4)\My Pictures\Фоны1\bd4476316b71f68eb3aea8e996fbdc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428736"/>
            <a:ext cx="1428760" cy="150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700808"/>
            <a:ext cx="56886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 У вас на столах лежат карточки. Ваша задача собрать их за 1 минуту и получить 2 пословицы.</a:t>
            </a:r>
          </a:p>
          <a:p>
            <a:endParaRPr lang="ru-RU" b="1" dirty="0" smtClean="0">
              <a:latin typeface="Comic Sans MS" pitchFamily="66" charset="0"/>
            </a:endParaRPr>
          </a:p>
        </p:txBody>
      </p:sp>
      <p:pic>
        <p:nvPicPr>
          <p:cNvPr id="5122" name="Picture 2" descr="C:\Больная флешка\Новая папка\Новая папка (4)\My Pictures\Фоны1\ccea56b19e1753e1c2480ee024bc96d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433754"/>
            <a:ext cx="2286016" cy="2419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172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3000" contrast="14000"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735087"/>
            <a:ext cx="3820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Пословицы: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908720"/>
            <a:ext cx="376349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«не имей 100 рублей,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а имей 100 друзей».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09248" y="735087"/>
            <a:ext cx="369993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«Без труда не 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выловишь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 рыбку из пруда».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0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214422"/>
            <a:ext cx="1285852" cy="1285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857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476672"/>
            <a:ext cx="4331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Черный ящик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400002"/>
            <a:ext cx="51845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В черном ящике лежит то, что индейцы </a:t>
            </a:r>
            <a:r>
              <a:rPr lang="ru-RU" sz="1600" b="1" dirty="0" err="1" smtClean="0">
                <a:latin typeface="Comic Sans MS" pitchFamily="66" charset="0"/>
              </a:rPr>
              <a:t>майа</a:t>
            </a:r>
            <a:r>
              <a:rPr lang="ru-RU" sz="1600" b="1" dirty="0" smtClean="0">
                <a:latin typeface="Comic Sans MS" pitchFamily="66" charset="0"/>
              </a:rPr>
              <a:t> называли чикле.</a:t>
            </a:r>
          </a:p>
          <a:p>
            <a:endParaRPr lang="ru-RU" sz="1600" b="1" dirty="0">
              <a:latin typeface="Comic Sans MS" pitchFamily="66" charset="0"/>
            </a:endParaRPr>
          </a:p>
          <a:p>
            <a:r>
              <a:rPr lang="ru-RU" sz="1600" b="1" dirty="0" smtClean="0">
                <a:latin typeface="Comic Sans MS" pitchFamily="66" charset="0"/>
              </a:rPr>
              <a:t>Они делали это из тягучего вкусного сока дерева </a:t>
            </a:r>
            <a:r>
              <a:rPr lang="ru-RU" sz="1600" b="1" dirty="0" err="1" smtClean="0">
                <a:latin typeface="Comic Sans MS" pitchFamily="66" charset="0"/>
              </a:rPr>
              <a:t>сапподила</a:t>
            </a:r>
            <a:r>
              <a:rPr lang="ru-RU" sz="1600" b="1" dirty="0" smtClean="0">
                <a:latin typeface="Comic Sans MS" pitchFamily="66" charset="0"/>
              </a:rPr>
              <a:t>. Одни это очень любят, а </a:t>
            </a:r>
            <a:r>
              <a:rPr lang="ru-RU" sz="1600" b="1" dirty="0" err="1" smtClean="0">
                <a:latin typeface="Comic Sans MS" pitchFamily="66" charset="0"/>
              </a:rPr>
              <a:t>друние</a:t>
            </a:r>
            <a:r>
              <a:rPr lang="ru-RU" sz="1600" b="1" dirty="0" smtClean="0">
                <a:latin typeface="Comic Sans MS" pitchFamily="66" charset="0"/>
              </a:rPr>
              <a:t> – терпеть не могут. А в Сингапуре продажа этого даже </a:t>
            </a:r>
            <a:r>
              <a:rPr lang="ru-RU" sz="1600" b="1" dirty="0" err="1" smtClean="0">
                <a:latin typeface="Comic Sans MS" pitchFamily="66" charset="0"/>
              </a:rPr>
              <a:t>запрешена</a:t>
            </a:r>
            <a:r>
              <a:rPr lang="ru-RU" sz="1600" b="1" dirty="0" smtClean="0">
                <a:latin typeface="Comic Sans MS" pitchFamily="66" charset="0"/>
              </a:rPr>
              <a:t>, и это отпускается только по рецепту врача.</a:t>
            </a:r>
          </a:p>
          <a:p>
            <a:endParaRPr lang="ru-RU" sz="1600" b="1" dirty="0">
              <a:latin typeface="Comic Sans MS" pitchFamily="66" charset="0"/>
            </a:endParaRPr>
          </a:p>
          <a:p>
            <a:r>
              <a:rPr lang="ru-RU" sz="1600" b="1" dirty="0" smtClean="0">
                <a:latin typeface="Comic Sans MS" pitchFamily="66" charset="0"/>
              </a:rPr>
              <a:t>В конце </a:t>
            </a:r>
            <a:r>
              <a:rPr lang="en-US" sz="1600" b="1" dirty="0" err="1" smtClean="0">
                <a:latin typeface="Comic Sans MS" pitchFamily="66" charset="0"/>
              </a:rPr>
              <a:t>XlX</a:t>
            </a:r>
            <a:r>
              <a:rPr lang="ru-RU" sz="1600" b="1" dirty="0" smtClean="0">
                <a:latin typeface="Comic Sans MS" pitchFamily="66" charset="0"/>
              </a:rPr>
              <a:t> века один американский коммерсант Вильям Ригли провел рекламную акцию. Он давал это бесплатно при покупке мыла и муки. И вскоре это стало популярней, чем основной продукт. С тех пор коммерсант перешел на производство только этого.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9727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  <a:scene3d>
          <a:camera prst="orthographicFront">
            <a:rot lat="0" lon="0" rev="0"/>
          </a:camera>
          <a:lightRig rig="glow" dir="t">
            <a:rot lat="0" lon="0" rev="3600000"/>
          </a:lightRig>
        </a:scene3d>
        <a:sp3d prstMaterial="softEdge">
          <a:bevelT w="29210" h="16510"/>
          <a:contourClr>
            <a:schemeClr val="accent4">
              <a:alpha val="95000"/>
            </a:schemeClr>
          </a:contourClr>
        </a:sp3d>
      </a:bodyPr>
      <a:lstStyle>
        <a:defPPr algn="ctr">
          <a:defRPr sz="5400" b="1" cap="none" spc="0" dirty="0" smtClean="0">
            <a:ln>
              <a:prstDash val="solid"/>
            </a:ln>
            <a:gradFill rotWithShape="1">
              <a:gsLst>
                <a:gs pos="0">
                  <a:schemeClr val="accent4">
                    <a:tint val="70000"/>
                    <a:satMod val="200000"/>
                  </a:schemeClr>
                </a:gs>
                <a:gs pos="40000">
                  <a:schemeClr val="accent4">
                    <a:tint val="90000"/>
                    <a:satMod val="130000"/>
                  </a:schemeClr>
                </a:gs>
                <a:gs pos="50000">
                  <a:schemeClr val="accent4">
                    <a:tint val="90000"/>
                    <a:satMod val="130000"/>
                  </a:schemeClr>
                </a:gs>
                <a:gs pos="68000">
                  <a:schemeClr val="accent4">
                    <a:tint val="90000"/>
                    <a:satMod val="130000"/>
                  </a:schemeClr>
                </a:gs>
                <a:gs pos="100000">
                  <a:schemeClr val="accent4">
                    <a:tint val="70000"/>
                    <a:satMod val="200000"/>
                  </a:schemeClr>
                </a:gs>
              </a:gsLst>
              <a:lin ang="5400000"/>
            </a:gradFill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1420</Words>
  <Application>Microsoft Office PowerPoint</Application>
  <PresentationFormat>Экран (4:3)</PresentationFormat>
  <Paragraphs>264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33</cp:revision>
  <dcterms:modified xsi:type="dcterms:W3CDTF">2010-03-10T11:03:34Z</dcterms:modified>
</cp:coreProperties>
</file>